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2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7" r:id="rId40"/>
    <p:sldId id="294" r:id="rId41"/>
    <p:sldId id="295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hzQ8gUwHfRO0e8iCYt1mdaIRkK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3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" y="98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Relationship Id="rId4" Type="http://schemas.openxmlformats.org/officeDocument/2006/relationships/image" Target="../media/image9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8c3657046_1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코스닥은 2003년부터 자료가 있음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연도별로 상승하는 추세라 단순히 지수로만 판단하기엔 어려울 듯. 그래서 새로운 파생변수 생성 필요?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118c3657046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86defd70d_9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1186defd70d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85a327c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21년치 최고기온과 코스피 subplot</a:t>
            </a:r>
            <a:endParaRPr/>
          </a:p>
        </p:txBody>
      </p:sp>
      <p:sp>
        <p:nvSpPr>
          <p:cNvPr id="283" name="Google Shape;283;g1185a327c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7e2dfcd2e_9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21년치 최고기온과 코스닥 subplot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코스닥은 2003년부터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117e2dfcd2e_9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7e2dfcd2e_9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scatter 함수로 그려본 최고기온과 코스피, 코스닥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이렇게만 보면 별 상관관계가 안보인다</a:t>
            </a:r>
            <a:endParaRPr/>
          </a:p>
        </p:txBody>
      </p:sp>
      <p:sp>
        <p:nvSpPr>
          <p:cNvPr id="307" name="Google Shape;307;g117e2dfcd2e_9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e2dfcd2e_9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5도 간격으로 그 사이 값의 온도들이 몇일 있었는지를 나타내는 표</a:t>
            </a:r>
            <a:endParaRPr/>
          </a:p>
        </p:txBody>
      </p:sp>
      <p:sp>
        <p:nvSpPr>
          <p:cNvPr id="321" name="Google Shape;321;g117e2dfcd2e_9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7e2dfcd2e_9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코스피와 코스닥 둘 다 10도~15도 사이와 35도 이상에서는 하락세를 보여줌</a:t>
            </a:r>
            <a:endParaRPr/>
          </a:p>
        </p:txBody>
      </p:sp>
      <p:sp>
        <p:nvSpPr>
          <p:cNvPr id="332" name="Google Shape;332;g117e2dfcd2e_9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7e2dfcd2e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큰 차이를 보이지 않는다</a:t>
            </a:r>
            <a:endParaRPr/>
          </a:p>
        </p:txBody>
      </p:sp>
      <p:sp>
        <p:nvSpPr>
          <p:cNvPr id="346" name="Google Shape;346;g117e2dfcd2e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7e2dfcd2e_9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코스피와 코스닥이 몇 번 상승하고 하락했는지 보여주는 그래프</a:t>
            </a:r>
            <a:endParaRPr/>
          </a:p>
        </p:txBody>
      </p:sp>
      <p:sp>
        <p:nvSpPr>
          <p:cNvPr id="364" name="Google Shape;364;g117e2dfcd2e_9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7e2dfcd2e_9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각 온도별 마다 코스피와 코스닥이 얼마나 오르고 내렸는지를 보여주는 그래프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온도 전체적으로 상승량이 감소량보다 많은 모습</a:t>
            </a:r>
            <a:endParaRPr/>
          </a:p>
        </p:txBody>
      </p:sp>
      <p:sp>
        <p:nvSpPr>
          <p:cNvPr id="378" name="Google Shape;378;g117e2dfcd2e_9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e2dfcd2e_8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g117e2dfcd2e_8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79" name="Google Shape;47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7e2dfcd2e_8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117e2dfcd2e_8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86defd70d_9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전운량이 실제 일조시간에 영향을 끼치는 것을 확인하여 전운량을 기준으로 구간 설정</a:t>
            </a:r>
            <a:endParaRPr/>
          </a:p>
        </p:txBody>
      </p:sp>
      <p:sp>
        <p:nvSpPr>
          <p:cNvPr id="536" name="Google Shape;536;g1186defd70d_9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59" name="Google Shape;55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7e2dfcd2e_1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맑음 -&gt; 구름많음 구간까지는 구름양이 많아질 수록 코스피, 코스닥 지수도 상승하다가, 흐림구간에서는 급락</a:t>
            </a:r>
            <a:endParaRPr/>
          </a:p>
        </p:txBody>
      </p:sp>
      <p:sp>
        <p:nvSpPr>
          <p:cNvPr id="577" name="Google Shape;577;g117e2dfcd2e_1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4개 구간 : </a:t>
            </a:r>
            <a:r>
              <a:rPr lang="ko-KR" sz="12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코스피, 코스닥의 평균 증감수치는 둘 다 구름양이 많아질 수록 하락하다가 이후 흐린 날에 다시 증가 (맑음-&gt;구름조금 구간에서는 서서히 하락, 구름조금 -&gt; 구름많음 구간부터는 가파르게 하락)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2개 구단 : 구름양이 많아질 수록 증감수치는 하락</a:t>
            </a:r>
            <a:endParaRPr/>
          </a:p>
        </p:txBody>
      </p:sp>
      <p:sp>
        <p:nvSpPr>
          <p:cNvPr id="591" name="Google Shape;5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4개 구간 : 구름양이 많아질 수록 평균 증감률은 하락하나, 코스닥의 경우에는 흐린 날에 다시 조금 상승함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2개 구간 : 구름양이 많아질 수록 평균 증감률은 하락</a:t>
            </a:r>
            <a:endParaRPr/>
          </a:p>
        </p:txBody>
      </p:sp>
      <p:sp>
        <p:nvSpPr>
          <p:cNvPr id="609" name="Google Shape;60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27" name="Google Shape;62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전운량 구간과 주가에서는 이렇다 할 경향성이 보이지는 않는다</a:t>
            </a:r>
            <a:endParaRPr/>
          </a:p>
        </p:txBody>
      </p:sp>
      <p:sp>
        <p:nvSpPr>
          <p:cNvPr id="645" name="Google Shape;64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8c3657046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증감률로 보면 구름양이 증가할 수록 증감률은 하락하는 약간의 경향성이 보임</a:t>
            </a:r>
            <a:endParaRPr/>
          </a:p>
        </p:txBody>
      </p:sp>
      <p:sp>
        <p:nvSpPr>
          <p:cNvPr id="660" name="Google Shape;660;g118c3657046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18c3657046_1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코스닥의 증감률은 코스피보다는 조금 더 구름양이 증가할 수록 증감률은 하락하는 경향성이 보임</a:t>
            </a:r>
            <a:endParaRPr/>
          </a:p>
        </p:txBody>
      </p:sp>
      <p:sp>
        <p:nvSpPr>
          <p:cNvPr id="674" name="Google Shape;674;g118c3657046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18c3657046_2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59" name="Google Shape;759;g118c3657046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18c3657046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g118c365704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186defd70d_15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증감률로 보면 구름양이 증가할 수록 증감률은 하락하는 약간의 경향성이 보임</a:t>
            </a:r>
            <a:endParaRPr/>
          </a:p>
        </p:txBody>
      </p:sp>
      <p:sp>
        <p:nvSpPr>
          <p:cNvPr id="730" name="Google Shape;730;g1186defd70d_15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86defd70d_18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증감률로 보면 구름양이 증가할 수록 증감률은 하락하는 약간의 경향성이 보임</a:t>
            </a:r>
            <a:endParaRPr/>
          </a:p>
        </p:txBody>
      </p:sp>
      <p:sp>
        <p:nvSpPr>
          <p:cNvPr id="744" name="Google Shape;744;g1186defd70d_1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0" name="Google Shape;7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186defd70d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6" name="Google Shape;796;g1186defd70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17e2dfcd2e_9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스마트폰이 보급된 2010년 전 후로 나눠서 비교해 봄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약간의 상승과 하락 폭이 있지만, 35도 이상일 때 유독 많이 오르는 모습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2010년 이후에는 2010년 전의 모습과는 다르게 35도 이상일 때 하락하는 모습</a:t>
            </a:r>
            <a:endParaRPr/>
          </a:p>
        </p:txBody>
      </p:sp>
      <p:sp>
        <p:nvSpPr>
          <p:cNvPr id="807" name="Google Shape;807;g117e2dfcd2e_9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" name="Google Shape;8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17e2dfcd2e_8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1" name="Google Shape;851;g117e2dfcd2e_8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17e2dfcd2e_8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2" name="Google Shape;862;g117e2dfcd2e_8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코스피의 경우 2010년 까지는 구름많음 구간부터 하락하는 반면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2011년부터는 비교적 날씨에 영향을 덜 받음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코스닥은 오히려 2010년까지가 별 연관이 없어보임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왜 이러지…하아..,,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1" name="Google Shape;90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코스피와 코스닥 모두 2010년 까지는 대체로 흐린날에 증감률이 하락함. 특히 코스닥의 경우가 제일 두드러짐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2011년 이후부터는 오히려 흐린날에도 증가함</a:t>
            </a:r>
            <a:endParaRPr/>
          </a:p>
        </p:txBody>
      </p:sp>
      <p:sp>
        <p:nvSpPr>
          <p:cNvPr id="919" name="Google Shape;91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2001년부터 2010년까지는 구름이 많을 수록 코스피지수의 증감률은 하락하는 경향을 보인다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2011년 이후부터는 이렇다할 경향성이 보이지 않음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55" name="Google Shape;95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18c5305724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2010년 까지 분포도의 경우 구름양이 많아질 수록 약간 하락하는 경향성을 보이지만?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2011년 이후부터는 대체로 구름양에 상관없이 상승하는 경향성을 보인다</a:t>
            </a:r>
            <a:endParaRPr/>
          </a:p>
        </p:txBody>
      </p:sp>
      <p:sp>
        <p:nvSpPr>
          <p:cNvPr id="973" name="Google Shape;973;g118c530572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18c5305724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코스닥의 증감률도 코스피와 마찬가지로 2010년 까지 분포도의 경우 구름양이 많아질 수록 약간 하락하는 경향성을 보이지만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2011년 이후부터는 대체로 구름양에 상관없이 상승하는 경향성을 보인다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90" name="Google Shape;990;g118c530572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7" name="Google Shape;10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86defd70d_18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1186defd70d_18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186defd70d_15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" name="Google Shape;1048;g1186defd70d_15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186defd70d_18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2" name="Google Shape;1062;g1186defd70d_1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186defd70d_18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0" name="Google Shape;1080;g1186defd70d_18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8" name="Google Shape;109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3" name="Google Shape;111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4" name="Google Shape;114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2" name="Google Shape;116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3" name="Google Shape;11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3" name="Google Shape;120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7e2dfcd2e_6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코스닥은 2003년부터 자료가 있음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연도별로 상승하는 추세라 단순히 지수로만 판단하기엔 어려울 듯. 그래서 새로운 파생변수 생성 필요?</a:t>
            </a:r>
            <a:endParaRPr/>
          </a:p>
        </p:txBody>
      </p:sp>
      <p:sp>
        <p:nvSpPr>
          <p:cNvPr id="207" name="Google Shape;207;g117e2dfcd2e_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3"/>
          <p:cNvSpPr txBox="1"/>
          <p:nvPr/>
        </p:nvSpPr>
        <p:spPr>
          <a:xfrm>
            <a:off x="1" y="3429000"/>
            <a:ext cx="1219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날씨와 주가의 상관관계 분석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3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 txBox="1"/>
          <p:nvPr/>
        </p:nvSpPr>
        <p:spPr>
          <a:xfrm>
            <a:off x="3502981" y="2354813"/>
            <a:ext cx="518603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내일주식시장은맑겠조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g118c3657046_1_14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g118c3657046_1_142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18c3657046_1_142"/>
          <p:cNvSpPr txBox="1"/>
          <p:nvPr/>
        </p:nvSpPr>
        <p:spPr>
          <a:xfrm flipH="1">
            <a:off x="1005600" y="174504"/>
            <a:ext cx="737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일별 주가 데이터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18c3657046_1_142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18c3657046_1_142"/>
          <p:cNvSpPr txBox="1"/>
          <p:nvPr/>
        </p:nvSpPr>
        <p:spPr>
          <a:xfrm>
            <a:off x="702425" y="1254325"/>
            <a:ext cx="62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118c3657046_1_142"/>
          <p:cNvPicPr preferRelativeResize="0"/>
          <p:nvPr/>
        </p:nvPicPr>
        <p:blipFill rotWithShape="1">
          <a:blip r:embed="rId3">
            <a:alphaModFix/>
          </a:blip>
          <a:srcRect b="4888"/>
          <a:stretch/>
        </p:blipFill>
        <p:spPr>
          <a:xfrm>
            <a:off x="748775" y="1569800"/>
            <a:ext cx="5393574" cy="44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8c3657046_1_142"/>
          <p:cNvSpPr txBox="1"/>
          <p:nvPr/>
        </p:nvSpPr>
        <p:spPr>
          <a:xfrm>
            <a:off x="7237250" y="2819300"/>
            <a:ext cx="44001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시간이 지남에 따라 주가지수의 규모도 상승하는 추세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단순히 주가지수만으로 분석하기는 어려움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</a:rPr>
              <a:t>분석에 용이하도록 새로운 파생변수 필요</a:t>
            </a:r>
            <a:endParaRPr b="1"/>
          </a:p>
        </p:txBody>
      </p:sp>
      <p:sp>
        <p:nvSpPr>
          <p:cNvPr id="227" name="Google Shape;227;g118c3657046_1_142"/>
          <p:cNvSpPr txBox="1"/>
          <p:nvPr/>
        </p:nvSpPr>
        <p:spPr>
          <a:xfrm>
            <a:off x="6462839" y="3330338"/>
            <a:ext cx="45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g1186defd70d_9_0"/>
          <p:cNvGrpSpPr/>
          <p:nvPr/>
        </p:nvGrpSpPr>
        <p:grpSpPr>
          <a:xfrm>
            <a:off x="2496125" y="4240077"/>
            <a:ext cx="7199759" cy="720036"/>
            <a:chOff x="1569018" y="-3322511"/>
            <a:chExt cx="9340632" cy="1080000"/>
          </a:xfrm>
        </p:grpSpPr>
        <p:sp>
          <p:nvSpPr>
            <p:cNvPr id="233" name="Google Shape;233;g1186defd70d_9_0"/>
            <p:cNvSpPr/>
            <p:nvPr/>
          </p:nvSpPr>
          <p:spPr>
            <a:xfrm>
              <a:off x="1569025" y="-3322511"/>
              <a:ext cx="1620000" cy="10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1186defd70d_9_0"/>
            <p:cNvSpPr/>
            <p:nvPr/>
          </p:nvSpPr>
          <p:spPr>
            <a:xfrm>
              <a:off x="3349624" y="-3322511"/>
              <a:ext cx="7560000" cy="10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1186defd70d_9_0"/>
            <p:cNvSpPr txBox="1"/>
            <p:nvPr/>
          </p:nvSpPr>
          <p:spPr>
            <a:xfrm>
              <a:off x="1569018" y="-3181614"/>
              <a:ext cx="16200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전일대비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상승/하락</a:t>
              </a:r>
              <a:endParaRPr/>
            </a:p>
          </p:txBody>
        </p:sp>
        <p:sp>
          <p:nvSpPr>
            <p:cNvPr id="236" name="Google Shape;236;g1186defd70d_9_0"/>
            <p:cNvSpPr txBox="1"/>
            <p:nvPr/>
          </p:nvSpPr>
          <p:spPr>
            <a:xfrm>
              <a:off x="3644850" y="-3013360"/>
              <a:ext cx="726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증감률을 이용하여 0보다 크면 상승, 0보다 작으면 하락 값 추가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g1186defd70d_9_0"/>
          <p:cNvGrpSpPr/>
          <p:nvPr/>
        </p:nvGrpSpPr>
        <p:grpSpPr>
          <a:xfrm>
            <a:off x="2496125" y="3160055"/>
            <a:ext cx="7199754" cy="720063"/>
            <a:chOff x="1569018" y="-3322513"/>
            <a:chExt cx="9340625" cy="1138800"/>
          </a:xfrm>
        </p:grpSpPr>
        <p:sp>
          <p:nvSpPr>
            <p:cNvPr id="238" name="Google Shape;238;g1186defd70d_9_0"/>
            <p:cNvSpPr/>
            <p:nvPr/>
          </p:nvSpPr>
          <p:spPr>
            <a:xfrm>
              <a:off x="1569025" y="-3322513"/>
              <a:ext cx="1620000" cy="113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1186defd70d_9_0"/>
            <p:cNvSpPr/>
            <p:nvPr/>
          </p:nvSpPr>
          <p:spPr>
            <a:xfrm>
              <a:off x="3349624" y="-3322513"/>
              <a:ext cx="7560000" cy="113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1186defd70d_9_0"/>
            <p:cNvSpPr txBox="1"/>
            <p:nvPr/>
          </p:nvSpPr>
          <p:spPr>
            <a:xfrm>
              <a:off x="1569018" y="-3166898"/>
              <a:ext cx="16200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전일대비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증감률</a:t>
              </a:r>
              <a:endParaRPr/>
            </a:p>
          </p:txBody>
        </p:sp>
        <p:sp>
          <p:nvSpPr>
            <p:cNvPr id="241" name="Google Shape;241;g1186defd70d_9_0"/>
            <p:cNvSpPr txBox="1"/>
            <p:nvPr/>
          </p:nvSpPr>
          <p:spPr>
            <a:xfrm>
              <a:off x="3694343" y="-3166918"/>
              <a:ext cx="7215300" cy="8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금일변동률 = (금일종가 – 전일종가) / 전일종가  X 100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pct.change() 함수를 이용하여 증감률 추가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g1186defd70d_9_0"/>
          <p:cNvGrpSpPr/>
          <p:nvPr/>
        </p:nvGrpSpPr>
        <p:grpSpPr>
          <a:xfrm>
            <a:off x="2496125" y="2080132"/>
            <a:ext cx="7199739" cy="720019"/>
            <a:chOff x="1569018" y="-3322512"/>
            <a:chExt cx="9340606" cy="1166401"/>
          </a:xfrm>
        </p:grpSpPr>
        <p:sp>
          <p:nvSpPr>
            <p:cNvPr id="243" name="Google Shape;243;g1186defd70d_9_0"/>
            <p:cNvSpPr/>
            <p:nvPr/>
          </p:nvSpPr>
          <p:spPr>
            <a:xfrm>
              <a:off x="1569025" y="-3322512"/>
              <a:ext cx="1620000" cy="116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1186defd70d_9_0"/>
            <p:cNvSpPr/>
            <p:nvPr/>
          </p:nvSpPr>
          <p:spPr>
            <a:xfrm>
              <a:off x="3349624" y="-3322511"/>
              <a:ext cx="7560000" cy="116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1186defd70d_9_0"/>
            <p:cNvSpPr txBox="1"/>
            <p:nvPr/>
          </p:nvSpPr>
          <p:spPr>
            <a:xfrm>
              <a:off x="1569018" y="-3154717"/>
              <a:ext cx="1620000" cy="8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전일대비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증감수치</a:t>
              </a:r>
              <a:endParaRPr/>
            </a:p>
          </p:txBody>
        </p:sp>
        <p:sp>
          <p:nvSpPr>
            <p:cNvPr id="246" name="Google Shape;246;g1186defd70d_9_0"/>
            <p:cNvSpPr txBox="1"/>
            <p:nvPr/>
          </p:nvSpPr>
          <p:spPr>
            <a:xfrm>
              <a:off x="3769201" y="-3158200"/>
              <a:ext cx="7140300" cy="8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금일종가 – 전일종가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전일 대비 </a:t>
              </a:r>
              <a:r>
                <a:rPr lang="ko-KR" b="1">
                  <a:solidFill>
                    <a:schemeClr val="lt1"/>
                  </a:solidFill>
                </a:rPr>
                <a:t>변동수치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7" name="Google Shape;247;g1186defd70d_9_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g1186defd70d_9_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186defd70d_9_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g1186defd70d_9_0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186defd70d_9_0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파생변수 추가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g1186defd70d_9_0"/>
          <p:cNvGrpSpPr/>
          <p:nvPr/>
        </p:nvGrpSpPr>
        <p:grpSpPr>
          <a:xfrm>
            <a:off x="2496124" y="5320077"/>
            <a:ext cx="7199742" cy="720036"/>
            <a:chOff x="1569017" y="-3322511"/>
            <a:chExt cx="9340610" cy="1080000"/>
          </a:xfrm>
        </p:grpSpPr>
        <p:sp>
          <p:nvSpPr>
            <p:cNvPr id="253" name="Google Shape;253;g1186defd70d_9_0"/>
            <p:cNvSpPr/>
            <p:nvPr/>
          </p:nvSpPr>
          <p:spPr>
            <a:xfrm>
              <a:off x="1569025" y="-3322511"/>
              <a:ext cx="1620000" cy="10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1186defd70d_9_0"/>
            <p:cNvSpPr/>
            <p:nvPr/>
          </p:nvSpPr>
          <p:spPr>
            <a:xfrm>
              <a:off x="3349624" y="-3322511"/>
              <a:ext cx="7560000" cy="10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1186defd70d_9_0"/>
            <p:cNvSpPr txBox="1"/>
            <p:nvPr/>
          </p:nvSpPr>
          <p:spPr>
            <a:xfrm>
              <a:off x="1569017" y="-3010585"/>
              <a:ext cx="162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그룹화</a:t>
              </a:r>
              <a:endParaRPr/>
            </a:p>
          </p:txBody>
        </p:sp>
        <p:sp>
          <p:nvSpPr>
            <p:cNvPr id="256" name="Google Shape;256;g1186defd70d_9_0"/>
            <p:cNvSpPr txBox="1"/>
            <p:nvPr/>
          </p:nvSpPr>
          <p:spPr>
            <a:xfrm>
              <a:off x="3675427" y="-3013360"/>
              <a:ext cx="7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각 데이터들의 날씨들에 구간을 생성하여 구간별로 분석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g1186defd70d_9_0"/>
          <p:cNvSpPr txBox="1"/>
          <p:nvPr/>
        </p:nvSpPr>
        <p:spPr>
          <a:xfrm flipH="1">
            <a:off x="1005600" y="174504"/>
            <a:ext cx="737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파생변수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8"/>
          <p:cNvGrpSpPr/>
          <p:nvPr/>
        </p:nvGrpSpPr>
        <p:grpSpPr>
          <a:xfrm>
            <a:off x="635482" y="862125"/>
            <a:ext cx="3478837" cy="2466757"/>
            <a:chOff x="-2680449" y="704317"/>
            <a:chExt cx="4265587" cy="1469993"/>
          </a:xfrm>
        </p:grpSpPr>
        <p:sp>
          <p:nvSpPr>
            <p:cNvPr id="266" name="Google Shape;266;p8"/>
            <p:cNvSpPr txBox="1"/>
            <p:nvPr/>
          </p:nvSpPr>
          <p:spPr>
            <a:xfrm>
              <a:off x="-943191" y="704317"/>
              <a:ext cx="1694679" cy="311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3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 txBox="1"/>
            <p:nvPr/>
          </p:nvSpPr>
          <p:spPr>
            <a:xfrm>
              <a:off x="-2680449" y="1679101"/>
              <a:ext cx="4265587" cy="495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6480000" y="1620000"/>
            <a:ext cx="3582577" cy="523230"/>
            <a:chOff x="1191929" y="2733030"/>
            <a:chExt cx="3582577" cy="523230"/>
          </a:xfrm>
        </p:grpSpPr>
        <p:sp>
          <p:nvSpPr>
            <p:cNvPr id="269" name="Google Shape;269;p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"/>
            <p:cNvSpPr txBox="1"/>
            <p:nvPr/>
          </p:nvSpPr>
          <p:spPr>
            <a:xfrm>
              <a:off x="1976106" y="2733030"/>
              <a:ext cx="279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기온 (최고기온)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8"/>
          <p:cNvGrpSpPr/>
          <p:nvPr/>
        </p:nvGrpSpPr>
        <p:grpSpPr>
          <a:xfrm>
            <a:off x="6480000" y="2700000"/>
            <a:ext cx="2405146" cy="523220"/>
            <a:chOff x="1191929" y="2733040"/>
            <a:chExt cx="2405146" cy="523220"/>
          </a:xfrm>
        </p:grpSpPr>
        <p:sp>
          <p:nvSpPr>
            <p:cNvPr id="272" name="Google Shape;272;p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"/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불쾌지수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8"/>
          <p:cNvGrpSpPr/>
          <p:nvPr/>
        </p:nvGrpSpPr>
        <p:grpSpPr>
          <a:xfrm>
            <a:off x="6480000" y="3780000"/>
            <a:ext cx="2046073" cy="523220"/>
            <a:chOff x="1191929" y="2733040"/>
            <a:chExt cx="2046073" cy="523220"/>
          </a:xfrm>
        </p:grpSpPr>
        <p:sp>
          <p:nvSpPr>
            <p:cNvPr id="275" name="Google Shape;275;p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전운량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8"/>
          <p:cNvGrpSpPr/>
          <p:nvPr/>
        </p:nvGrpSpPr>
        <p:grpSpPr>
          <a:xfrm>
            <a:off x="6480000" y="4860000"/>
            <a:ext cx="1687000" cy="523220"/>
            <a:chOff x="1191929" y="2733040"/>
            <a:chExt cx="1687000" cy="523220"/>
          </a:xfrm>
        </p:grpSpPr>
        <p:sp>
          <p:nvSpPr>
            <p:cNvPr id="278" name="Google Shape;278;p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"/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태풍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0" name="Google Shape;280;p8"/>
          <p:cNvCxnSpPr/>
          <p:nvPr/>
        </p:nvCxnSpPr>
        <p:spPr>
          <a:xfrm>
            <a:off x="6096000" y="2092359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8"/>
          <p:cNvSpPr/>
          <p:nvPr/>
        </p:nvSpPr>
        <p:spPr>
          <a:xfrm>
            <a:off x="6480000" y="1656000"/>
            <a:ext cx="468000" cy="468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g1185a327c46_0_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6" name="Google Shape;286;g1185a327c46_0_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1185a327c46_0_0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연도별 시각화 – 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최고기온과 KOSPI 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185a327c46_0_0"/>
          <p:cNvSpPr txBox="1"/>
          <p:nvPr/>
        </p:nvSpPr>
        <p:spPr>
          <a:xfrm flipH="1">
            <a:off x="1005770" y="174504"/>
            <a:ext cx="566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최고 기온과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185a327c46_0_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g1185a327c46_0_0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1" name="Google Shape;291;g1185a327c4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000" y="1788875"/>
            <a:ext cx="9504029" cy="4542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DFA4760-1AF6-488B-A4AE-7C9B9B49E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261538"/>
              </p:ext>
            </p:extLst>
          </p:nvPr>
        </p:nvGraphicFramePr>
        <p:xfrm>
          <a:off x="9834400" y="1370118"/>
          <a:ext cx="8128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비트맵 이미지" r:id="rId5" imgW="812880" imgH="349200" progId="Paint.Picture">
                  <p:embed/>
                </p:oleObj>
              </mc:Choice>
              <mc:Fallback>
                <p:oleObj name="비트맵 이미지" r:id="rId5" imgW="812880" imgH="349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34400" y="1370118"/>
                        <a:ext cx="8128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g117e2dfcd2e_9_2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g117e2dfcd2e_9_22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17e2dfcd2e_9_22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연도별 시각화 – 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최고기온과 KOSDAQ 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17e2dfcd2e_9_22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최고 기온과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17e2dfcd2e_9_22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g117e2dfcd2e_9_22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2" name="Google Shape;302;g117e2dfcd2e_9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989" y="1788875"/>
            <a:ext cx="9504011" cy="4542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B1C1646D-0F5D-441F-AD49-47C4C7D32C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117060"/>
              </p:ext>
            </p:extLst>
          </p:nvPr>
        </p:nvGraphicFramePr>
        <p:xfrm>
          <a:off x="9831225" y="1394895"/>
          <a:ext cx="8191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비트맵 이미지" r:id="rId5" imgW="819000" imgH="330120" progId="Paint.Picture">
                  <p:embed/>
                </p:oleObj>
              </mc:Choice>
              <mc:Fallback>
                <p:oleObj name="비트맵 이미지" r:id="rId5" imgW="819000" imgH="330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31225" y="1394895"/>
                        <a:ext cx="81915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g117e2dfcd2e_9_6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0" name="Google Shape;310;g117e2dfcd2e_9_62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17e2dfcd2e_9_62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온도와 주가 간의 상관관계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17e2dfcd2e_9_62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최고 기온과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17e2dfcd2e_9_62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17e2dfcd2e_9_62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Google Shape;311;g117e2dfcd2e_9_62">
            <a:extLst>
              <a:ext uri="{FF2B5EF4-FFF2-40B4-BE49-F238E27FC236}">
                <a16:creationId xmlns:a16="http://schemas.microsoft.com/office/drawing/2014/main" id="{C996BAA5-8FD7-4D88-86C8-045544E7DC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3520" y="2468006"/>
            <a:ext cx="4344062" cy="310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12;g117e2dfcd2e_9_62">
            <a:extLst>
              <a:ext uri="{FF2B5EF4-FFF2-40B4-BE49-F238E27FC236}">
                <a16:creationId xmlns:a16="http://schemas.microsoft.com/office/drawing/2014/main" id="{0CA75FCF-3B75-43E2-94D7-2A262987C6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5628" y="2468008"/>
            <a:ext cx="4349363" cy="31098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84;g117e2dfcd2e_10_210">
            <a:extLst>
              <a:ext uri="{FF2B5EF4-FFF2-40B4-BE49-F238E27FC236}">
                <a16:creationId xmlns:a16="http://schemas.microsoft.com/office/drawing/2014/main" id="{604D54EB-16FB-4CB0-B89D-AEFB9BFCC9E0}"/>
              </a:ext>
            </a:extLst>
          </p:cNvPr>
          <p:cNvSpPr txBox="1"/>
          <p:nvPr/>
        </p:nvSpPr>
        <p:spPr>
          <a:xfrm>
            <a:off x="3005296" y="1867185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85;g117e2dfcd2e_10_210">
            <a:extLst>
              <a:ext uri="{FF2B5EF4-FFF2-40B4-BE49-F238E27FC236}">
                <a16:creationId xmlns:a16="http://schemas.microsoft.com/office/drawing/2014/main" id="{B94FB80A-94CA-448E-969F-101F09CE3D93}"/>
              </a:ext>
            </a:extLst>
          </p:cNvPr>
          <p:cNvSpPr txBox="1"/>
          <p:nvPr/>
        </p:nvSpPr>
        <p:spPr>
          <a:xfrm>
            <a:off x="7782704" y="1864113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g117e2dfcd2e_9_3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g117e2dfcd2e_9_33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17e2dfcd2e_9_33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기온별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17e2dfcd2e_9_33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최고 기온과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17e2dfcd2e_9_33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g117e2dfcd2e_9_33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9" name="Google Shape;329;g117e2dfcd2e_9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50" y="1731379"/>
            <a:ext cx="8968641" cy="4725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g117e2dfcd2e_9_45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5" name="Google Shape;335;g117e2dfcd2e_9_45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17e2dfcd2e_9_45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기온별 코스피, 코스닥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117e2dfcd2e_9_45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최고 기온과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17e2dfcd2e_9_45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g117e2dfcd2e_9_45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Google Shape;342;g117e2dfcd2e_9_45">
            <a:extLst>
              <a:ext uri="{FF2B5EF4-FFF2-40B4-BE49-F238E27FC236}">
                <a16:creationId xmlns:a16="http://schemas.microsoft.com/office/drawing/2014/main" id="{F6AA8EC0-8CF2-42B0-9448-D4AA7AE4B1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530" y="2457848"/>
            <a:ext cx="4260302" cy="316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3;g117e2dfcd2e_9_45">
            <a:extLst>
              <a:ext uri="{FF2B5EF4-FFF2-40B4-BE49-F238E27FC236}">
                <a16:creationId xmlns:a16="http://schemas.microsoft.com/office/drawing/2014/main" id="{CA2F4BCF-4F3D-43D6-85CF-84DDD1FAC4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009" y="2447687"/>
            <a:ext cx="4260574" cy="318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84;g117e2dfcd2e_10_210">
            <a:extLst>
              <a:ext uri="{FF2B5EF4-FFF2-40B4-BE49-F238E27FC236}">
                <a16:creationId xmlns:a16="http://schemas.microsoft.com/office/drawing/2014/main" id="{514B81EC-FA74-4AA6-99FE-5E2D780E3179}"/>
              </a:ext>
            </a:extLst>
          </p:cNvPr>
          <p:cNvSpPr txBox="1"/>
          <p:nvPr/>
        </p:nvSpPr>
        <p:spPr>
          <a:xfrm>
            <a:off x="3005296" y="1867185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85;g117e2dfcd2e_10_210">
            <a:extLst>
              <a:ext uri="{FF2B5EF4-FFF2-40B4-BE49-F238E27FC236}">
                <a16:creationId xmlns:a16="http://schemas.microsoft.com/office/drawing/2014/main" id="{4FCDE6EF-DB06-4A0C-A9F8-1395E4A71047}"/>
              </a:ext>
            </a:extLst>
          </p:cNvPr>
          <p:cNvSpPr txBox="1"/>
          <p:nvPr/>
        </p:nvSpPr>
        <p:spPr>
          <a:xfrm>
            <a:off x="7782704" y="1864113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g117e2dfcd2e_13_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9" name="Google Shape;349;g117e2dfcd2e_13_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17e2dfcd2e_13_0"/>
          <p:cNvSpPr txBox="1"/>
          <p:nvPr/>
        </p:nvSpPr>
        <p:spPr>
          <a:xfrm>
            <a:off x="2762139" y="1697160"/>
            <a:ext cx="131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 거래량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17e2dfcd2e_13_0"/>
          <p:cNvSpPr txBox="1"/>
          <p:nvPr/>
        </p:nvSpPr>
        <p:spPr>
          <a:xfrm>
            <a:off x="8306051" y="1617732"/>
            <a:ext cx="14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 거래량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17e2dfcd2e_13_0"/>
          <p:cNvSpPr txBox="1"/>
          <p:nvPr/>
        </p:nvSpPr>
        <p:spPr>
          <a:xfrm>
            <a:off x="2125475" y="3905775"/>
            <a:ext cx="15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 거래대금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117e2dfcd2e_13_0"/>
          <p:cNvSpPr txBox="1"/>
          <p:nvPr/>
        </p:nvSpPr>
        <p:spPr>
          <a:xfrm>
            <a:off x="8787900" y="4014850"/>
            <a:ext cx="174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 거래대금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17e2dfcd2e_13_0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기온별 거래량과 거래대금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117e2dfcd2e_13_0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최고 기온과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17e2dfcd2e_13_0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g117e2dfcd2e_13_0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8" name="Google Shape;358;g117e2dfcd2e_1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135" y="2104687"/>
            <a:ext cx="3480001" cy="1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17e2dfcd2e_1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7725" y="2104675"/>
            <a:ext cx="3480046" cy="17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17e2dfcd2e_1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125" y="4458375"/>
            <a:ext cx="3480001" cy="19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17e2dfcd2e_1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2275" y="4415050"/>
            <a:ext cx="3599725" cy="19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g117e2dfcd2e_9_75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7" name="Google Shape;367;g117e2dfcd2e_9_75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17e2dfcd2e_9_75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코스피, 코스닥의 상승, 하락 일 수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17e2dfcd2e_9_75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최고 기온과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17e2dfcd2e_9_75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g117e2dfcd2e_9_75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Google Shape;374;g117e2dfcd2e_9_75">
            <a:extLst>
              <a:ext uri="{FF2B5EF4-FFF2-40B4-BE49-F238E27FC236}">
                <a16:creationId xmlns:a16="http://schemas.microsoft.com/office/drawing/2014/main" id="{D0A1FE5C-A0B8-433C-A9E0-30AEE31E4C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741" y="2447687"/>
            <a:ext cx="4272250" cy="31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75;g117e2dfcd2e_9_75">
            <a:extLst>
              <a:ext uri="{FF2B5EF4-FFF2-40B4-BE49-F238E27FC236}">
                <a16:creationId xmlns:a16="http://schemas.microsoft.com/office/drawing/2014/main" id="{ECC4AB6C-8AC4-405C-B376-DF41955040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168" y="2447687"/>
            <a:ext cx="4260574" cy="3210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84;g117e2dfcd2e_10_210">
            <a:extLst>
              <a:ext uri="{FF2B5EF4-FFF2-40B4-BE49-F238E27FC236}">
                <a16:creationId xmlns:a16="http://schemas.microsoft.com/office/drawing/2014/main" id="{89FF906C-FD19-4AAF-B935-04779E43A33F}"/>
              </a:ext>
            </a:extLst>
          </p:cNvPr>
          <p:cNvSpPr txBox="1"/>
          <p:nvPr/>
        </p:nvSpPr>
        <p:spPr>
          <a:xfrm>
            <a:off x="3005296" y="1867185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85;g117e2dfcd2e_10_210">
            <a:extLst>
              <a:ext uri="{FF2B5EF4-FFF2-40B4-BE49-F238E27FC236}">
                <a16:creationId xmlns:a16="http://schemas.microsoft.com/office/drawing/2014/main" id="{958096DD-6BCF-4489-B047-492C6F4DAE09}"/>
              </a:ext>
            </a:extLst>
          </p:cNvPr>
          <p:cNvSpPr txBox="1"/>
          <p:nvPr/>
        </p:nvSpPr>
        <p:spPr>
          <a:xfrm>
            <a:off x="7782704" y="1864113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0" y="0"/>
            <a:ext cx="501294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 flipH="1">
            <a:off x="1976118" y="672514"/>
            <a:ext cx="31750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2"/>
          <p:cNvGrpSpPr/>
          <p:nvPr/>
        </p:nvGrpSpPr>
        <p:grpSpPr>
          <a:xfrm>
            <a:off x="1080000" y="2160000"/>
            <a:ext cx="3229600" cy="523220"/>
            <a:chOff x="1191929" y="2733040"/>
            <a:chExt cx="3229600" cy="523220"/>
          </a:xfrm>
        </p:grpSpPr>
        <p:sp>
          <p:nvSpPr>
            <p:cNvPr id="75" name="Google Shape;75;p2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#1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 txBox="1"/>
            <p:nvPr/>
          </p:nvSpPr>
          <p:spPr>
            <a:xfrm>
              <a:off x="1976117" y="2733040"/>
              <a:ext cx="244541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 소개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1080000" y="3060000"/>
            <a:ext cx="2880749" cy="523220"/>
            <a:chOff x="1191929" y="2733040"/>
            <a:chExt cx="2880749" cy="523220"/>
          </a:xfrm>
        </p:grpSpPr>
        <p:sp>
          <p:nvSpPr>
            <p:cNvPr id="78" name="Google Shape;78;p2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#2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 txBox="1"/>
            <p:nvPr/>
          </p:nvSpPr>
          <p:spPr>
            <a:xfrm>
              <a:off x="1966011" y="2733040"/>
              <a:ext cx="21066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설명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1080000" y="3960000"/>
            <a:ext cx="2890856" cy="523220"/>
            <a:chOff x="1191929" y="2733040"/>
            <a:chExt cx="2890856" cy="523220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#3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1080000" y="4860000"/>
            <a:ext cx="2531783" cy="523220"/>
            <a:chOff x="1191929" y="2733040"/>
            <a:chExt cx="2531783" cy="523220"/>
          </a:xfrm>
        </p:grpSpPr>
        <p:sp>
          <p:nvSpPr>
            <p:cNvPr id="84" name="Google Shape;84;p2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#4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분석 결과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2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080000" y="5760000"/>
            <a:ext cx="3644401" cy="523220"/>
            <a:chOff x="1191929" y="2733040"/>
            <a:chExt cx="3644401" cy="523220"/>
          </a:xfrm>
        </p:grpSpPr>
        <p:sp>
          <p:nvSpPr>
            <p:cNvPr id="88" name="Google Shape;88;p2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#5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1976118" y="2733040"/>
              <a:ext cx="286021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 마무리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Google Shape;380;g117e2dfcd2e_9_11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1" name="Google Shape;381;g117e2dfcd2e_9_119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17e2dfcd2e_9_119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기온별 코스피, 코스닥 변동률 – 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증감률이 0이상이면 증가, 0미만이면 하락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17e2dfcd2e_9_119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최고 기온과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17e2dfcd2e_9_119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g117e2dfcd2e_9_119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584;g117e2dfcd2e_10_210">
            <a:extLst>
              <a:ext uri="{FF2B5EF4-FFF2-40B4-BE49-F238E27FC236}">
                <a16:creationId xmlns:a16="http://schemas.microsoft.com/office/drawing/2014/main" id="{5AF6E8AA-9B5D-452F-85C1-CA6C05B4150E}"/>
              </a:ext>
            </a:extLst>
          </p:cNvPr>
          <p:cNvSpPr txBox="1"/>
          <p:nvPr/>
        </p:nvSpPr>
        <p:spPr>
          <a:xfrm>
            <a:off x="3005296" y="1867185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85;g117e2dfcd2e_10_210">
            <a:extLst>
              <a:ext uri="{FF2B5EF4-FFF2-40B4-BE49-F238E27FC236}">
                <a16:creationId xmlns:a16="http://schemas.microsoft.com/office/drawing/2014/main" id="{874FE0A5-BF05-426B-AD23-9033E4F1C3F1}"/>
              </a:ext>
            </a:extLst>
          </p:cNvPr>
          <p:cNvSpPr txBox="1"/>
          <p:nvPr/>
        </p:nvSpPr>
        <p:spPr>
          <a:xfrm>
            <a:off x="7782704" y="1864113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388;g117e2dfcd2e_9_119">
            <a:extLst>
              <a:ext uri="{FF2B5EF4-FFF2-40B4-BE49-F238E27FC236}">
                <a16:creationId xmlns:a16="http://schemas.microsoft.com/office/drawing/2014/main" id="{B39899BD-A5C0-4D64-A519-E66A22495C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741" y="2427658"/>
            <a:ext cx="4260574" cy="32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89;g117e2dfcd2e_9_119">
            <a:extLst>
              <a:ext uri="{FF2B5EF4-FFF2-40B4-BE49-F238E27FC236}">
                <a16:creationId xmlns:a16="http://schemas.microsoft.com/office/drawing/2014/main" id="{25C15B35-CE2B-447C-8D02-911BFF450A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168" y="2447686"/>
            <a:ext cx="4260574" cy="328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38"/>
          <p:cNvGrpSpPr/>
          <p:nvPr/>
        </p:nvGrpSpPr>
        <p:grpSpPr>
          <a:xfrm>
            <a:off x="635482" y="862125"/>
            <a:ext cx="3478837" cy="2466757"/>
            <a:chOff x="-2680449" y="704317"/>
            <a:chExt cx="4265587" cy="1469993"/>
          </a:xfrm>
        </p:grpSpPr>
        <p:sp>
          <p:nvSpPr>
            <p:cNvPr id="398" name="Google Shape;398;p38"/>
            <p:cNvSpPr txBox="1"/>
            <p:nvPr/>
          </p:nvSpPr>
          <p:spPr>
            <a:xfrm>
              <a:off x="-943191" y="704317"/>
              <a:ext cx="1694679" cy="311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3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8"/>
            <p:cNvSpPr txBox="1"/>
            <p:nvPr/>
          </p:nvSpPr>
          <p:spPr>
            <a:xfrm>
              <a:off x="-2680449" y="1679101"/>
              <a:ext cx="4265587" cy="495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38"/>
          <p:cNvGrpSpPr/>
          <p:nvPr/>
        </p:nvGrpSpPr>
        <p:grpSpPr>
          <a:xfrm>
            <a:off x="6480000" y="1620000"/>
            <a:ext cx="3582577" cy="523230"/>
            <a:chOff x="1191929" y="2733030"/>
            <a:chExt cx="3582577" cy="523230"/>
          </a:xfrm>
        </p:grpSpPr>
        <p:sp>
          <p:nvSpPr>
            <p:cNvPr id="401" name="Google Shape;401;p3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8"/>
            <p:cNvSpPr txBox="1"/>
            <p:nvPr/>
          </p:nvSpPr>
          <p:spPr>
            <a:xfrm>
              <a:off x="1976106" y="2733030"/>
              <a:ext cx="279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기온 (최고기온)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38"/>
          <p:cNvGrpSpPr/>
          <p:nvPr/>
        </p:nvGrpSpPr>
        <p:grpSpPr>
          <a:xfrm>
            <a:off x="6480000" y="2700000"/>
            <a:ext cx="2405146" cy="523220"/>
            <a:chOff x="1191929" y="2733040"/>
            <a:chExt cx="2405146" cy="523220"/>
          </a:xfrm>
        </p:grpSpPr>
        <p:sp>
          <p:nvSpPr>
            <p:cNvPr id="404" name="Google Shape;404;p3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불쾌지수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480000" y="3780000"/>
            <a:ext cx="2046073" cy="523220"/>
            <a:chOff x="1191929" y="2733040"/>
            <a:chExt cx="2046073" cy="523220"/>
          </a:xfrm>
        </p:grpSpPr>
        <p:sp>
          <p:nvSpPr>
            <p:cNvPr id="407" name="Google Shape;407;p3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8"/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전운량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6480000" y="4860000"/>
            <a:ext cx="1687000" cy="523220"/>
            <a:chOff x="1191929" y="2733040"/>
            <a:chExt cx="1687000" cy="523220"/>
          </a:xfrm>
        </p:grpSpPr>
        <p:sp>
          <p:nvSpPr>
            <p:cNvPr id="410" name="Google Shape;410;p3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8"/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태풍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2" name="Google Shape;412;p38"/>
          <p:cNvCxnSpPr/>
          <p:nvPr/>
        </p:nvCxnSpPr>
        <p:spPr>
          <a:xfrm>
            <a:off x="6096000" y="2092359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3" name="Google Shape;413;p38"/>
          <p:cNvSpPr/>
          <p:nvPr/>
        </p:nvSpPr>
        <p:spPr>
          <a:xfrm>
            <a:off x="6480000" y="2736000"/>
            <a:ext cx="468000" cy="468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8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g117e2dfcd2e_8_5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0" name="Google Shape;420;g117e2dfcd2e_8_52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17e2dfcd2e_8_52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g117e2dfcd2e_8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601" y="2076894"/>
            <a:ext cx="8096797" cy="404946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17e2dfcd2e_8_52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불쾌지수와 KOSPI 지수 간의 상관관계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17e2dfcd2e_8_52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불쾌지수와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g117e2dfcd2e_8_52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1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1" name="Google Shape;431;p13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3"/>
          <p:cNvSpPr/>
          <p:nvPr/>
        </p:nvSpPr>
        <p:spPr>
          <a:xfrm>
            <a:off x="0" y="6575307"/>
            <a:ext cx="12192000" cy="282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7562" y="1885513"/>
            <a:ext cx="54768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3"/>
          <p:cNvSpPr txBox="1"/>
          <p:nvPr/>
        </p:nvSpPr>
        <p:spPr>
          <a:xfrm>
            <a:off x="1766130" y="3020576"/>
            <a:ext cx="365760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불쾌지수 구분 기준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불쾌지수 68 미만 : </a:t>
            </a:r>
            <a:r>
              <a:rPr lang="ko-KR" sz="1600" b="1" i="0" u="none" strike="noStrike" cap="none" dirty="0">
                <a:solidFill>
                  <a:srgbClr val="2653C4"/>
                </a:solidFill>
                <a:latin typeface="Arial"/>
                <a:ea typeface="Arial"/>
                <a:cs typeface="Arial"/>
                <a:sym typeface="Arial"/>
              </a:rPr>
              <a:t>쾌적함</a:t>
            </a:r>
            <a:endParaRPr sz="1600" b="1" i="0" u="none" strike="noStrike" cap="none" dirty="0">
              <a:solidFill>
                <a:srgbClr val="2653C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68 &lt;= 불쾌지수 &lt;  75 : </a:t>
            </a:r>
            <a:r>
              <a:rPr lang="ko-KR" sz="1600" b="1" i="0" u="none" strike="noStrike" cap="none" dirty="0">
                <a:solidFill>
                  <a:srgbClr val="8BA5E9"/>
                </a:solidFill>
                <a:latin typeface="Arial"/>
                <a:ea typeface="Arial"/>
                <a:cs typeface="Arial"/>
                <a:sym typeface="Arial"/>
              </a:rPr>
              <a:t>약간</a:t>
            </a:r>
            <a:r>
              <a:rPr lang="ko-KR" sz="1600" b="1" i="0" u="none" strike="noStrike" cap="none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b="1" i="0" u="none" strike="noStrike" cap="none" dirty="0">
                <a:solidFill>
                  <a:srgbClr val="8BA5E9"/>
                </a:solidFill>
                <a:latin typeface="Arial"/>
                <a:ea typeface="Arial"/>
                <a:cs typeface="Arial"/>
                <a:sym typeface="Arial"/>
              </a:rPr>
              <a:t>불쾌함</a:t>
            </a:r>
            <a:endParaRPr sz="1600" b="1" i="0" u="none" strike="noStrike" cap="none" dirty="0">
              <a:solidFill>
                <a:srgbClr val="8BA5E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 &lt;= 불쾌지수 &lt; 80 : </a:t>
            </a:r>
            <a:r>
              <a:rPr lang="ko-KR" sz="1600" b="1" i="0" u="none" strike="noStrike" cap="none" dirty="0">
                <a:solidFill>
                  <a:srgbClr val="DD8E78"/>
                </a:solidFill>
                <a:latin typeface="Arial"/>
                <a:ea typeface="Arial"/>
                <a:cs typeface="Arial"/>
                <a:sym typeface="Arial"/>
              </a:rPr>
              <a:t>불쾌함</a:t>
            </a:r>
            <a:endParaRPr sz="1600" b="1" i="0" u="none" strike="noStrike" cap="none" dirty="0">
              <a:solidFill>
                <a:srgbClr val="DD8E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 이상 : </a:t>
            </a:r>
            <a:r>
              <a:rPr lang="ko-KR" sz="1600" b="1" i="0" u="none" strike="noStrike" cap="none" dirty="0">
                <a:solidFill>
                  <a:srgbClr val="A8452A"/>
                </a:solidFill>
                <a:latin typeface="Arial"/>
                <a:ea typeface="Arial"/>
                <a:cs typeface="Arial"/>
                <a:sym typeface="Arial"/>
              </a:rPr>
              <a:t>매우</a:t>
            </a:r>
            <a:r>
              <a:rPr lang="ko-KR" sz="1600" b="1" i="0" u="none" strike="noStrike" cap="none" dirty="0">
                <a:solidFill>
                  <a:srgbClr val="DD8E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b="1" i="0" u="none" strike="noStrike" cap="none" dirty="0">
                <a:solidFill>
                  <a:srgbClr val="A8452A"/>
                </a:solidFill>
                <a:latin typeface="Arial"/>
                <a:ea typeface="Arial"/>
                <a:cs typeface="Arial"/>
                <a:sym typeface="Arial"/>
              </a:rPr>
              <a:t>불쾌함</a:t>
            </a:r>
            <a:endParaRPr sz="1600" b="1" i="0" u="none" strike="noStrike" cap="none" dirty="0">
              <a:solidFill>
                <a:srgbClr val="A845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3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불쾌지수 구간 생성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6" name="Google Shape;436;p13"/>
          <p:cNvGraphicFramePr/>
          <p:nvPr>
            <p:extLst>
              <p:ext uri="{D42A27DB-BD31-4B8C-83A1-F6EECF244321}">
                <p14:modId xmlns:p14="http://schemas.microsoft.com/office/powerpoint/2010/main" val="4191505146"/>
              </p:ext>
            </p:extLst>
          </p:nvPr>
        </p:nvGraphicFramePr>
        <p:xfrm>
          <a:off x="6768265" y="3026035"/>
          <a:ext cx="4600775" cy="241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비트맵 이미지" r:id="rId5" imgW="4674106" imgH="2286633" progId="Paint.Picture">
                  <p:embed/>
                </p:oleObj>
              </mc:Choice>
              <mc:Fallback>
                <p:oleObj name="비트맵 이미지" r:id="rId5" imgW="4674106" imgH="2286633" progId="Paint.Picture">
                  <p:embed/>
                  <p:pic>
                    <p:nvPicPr>
                      <p:cNvPr id="436" name="Google Shape;436;p1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768265" y="3026035"/>
                        <a:ext cx="4600775" cy="241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7" name="Google Shape;437;p13"/>
          <p:cNvCxnSpPr/>
          <p:nvPr/>
        </p:nvCxnSpPr>
        <p:spPr>
          <a:xfrm>
            <a:off x="3416641" y="2278608"/>
            <a:ext cx="5358715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8" name="Google Shape;438;p13"/>
          <p:cNvSpPr txBox="1"/>
          <p:nvPr/>
        </p:nvSpPr>
        <p:spPr>
          <a:xfrm>
            <a:off x="5869013" y="3897767"/>
            <a:ext cx="4539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3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불쾌지수와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13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5" name="Google Shape;445;p15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6" name="Google Shape;446;p15"/>
          <p:cNvSpPr txBox="1"/>
          <p:nvPr/>
        </p:nvSpPr>
        <p:spPr>
          <a:xfrm>
            <a:off x="6602504" y="1826718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2구간으로 나눈 불쾌지수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5"/>
          <p:cNvSpPr txBox="1"/>
          <p:nvPr/>
        </p:nvSpPr>
        <p:spPr>
          <a:xfrm>
            <a:off x="1830022" y="1826718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4구간으로 나눈 불쾌지수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5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009" y="2437013"/>
            <a:ext cx="4260574" cy="321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4417" y="2437013"/>
            <a:ext cx="4260574" cy="321504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5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불쾌지수 구간별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5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불쾌지수와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15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0323" y="2279789"/>
            <a:ext cx="4034608" cy="200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0323" y="4383343"/>
            <a:ext cx="3985677" cy="19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7401" y="2279789"/>
            <a:ext cx="3929949" cy="20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7402" y="4383343"/>
            <a:ext cx="3929948" cy="19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1"/>
          <p:cNvSpPr txBox="1"/>
          <p:nvPr/>
        </p:nvSpPr>
        <p:spPr>
          <a:xfrm>
            <a:off x="882603" y="3139088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거래량</a:t>
            </a:r>
            <a:endParaRPr dirty="0"/>
          </a:p>
        </p:txBody>
      </p:sp>
      <p:sp>
        <p:nvSpPr>
          <p:cNvPr id="464" name="Google Shape;464;p21"/>
          <p:cNvSpPr txBox="1"/>
          <p:nvPr/>
        </p:nvSpPr>
        <p:spPr>
          <a:xfrm>
            <a:off x="868622" y="5122689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거래대금</a:t>
            </a:r>
            <a:endParaRPr dirty="0"/>
          </a:p>
        </p:txBody>
      </p:sp>
      <p:cxnSp>
        <p:nvCxnSpPr>
          <p:cNvPr id="465" name="Google Shape;465;p2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6" name="Google Shape;466;p21"/>
          <p:cNvSpPr txBox="1"/>
          <p:nvPr/>
        </p:nvSpPr>
        <p:spPr>
          <a:xfrm>
            <a:off x="7020175" y="1781872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1"/>
          <p:cNvSpPr txBox="1"/>
          <p:nvPr/>
        </p:nvSpPr>
        <p:spPr>
          <a:xfrm>
            <a:off x="2245427" y="1781872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1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불쾌지수 구간별 거래량과 거래대금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1"/>
          <p:cNvSpPr txBox="1"/>
          <p:nvPr/>
        </p:nvSpPr>
        <p:spPr>
          <a:xfrm>
            <a:off x="2234511" y="4469342"/>
            <a:ext cx="72119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거래대금(억원</a:t>
            </a:r>
            <a:r>
              <a:rPr lang="ko-KR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72" name="Google Shape;472;p21"/>
          <p:cNvSpPr txBox="1"/>
          <p:nvPr/>
        </p:nvSpPr>
        <p:spPr>
          <a:xfrm>
            <a:off x="6979092" y="4469342"/>
            <a:ext cx="72119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거래대금(억원</a:t>
            </a:r>
            <a:r>
              <a:rPr lang="ko-KR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73" name="Google Shape;473;p21"/>
          <p:cNvSpPr txBox="1"/>
          <p:nvPr/>
        </p:nvSpPr>
        <p:spPr>
          <a:xfrm>
            <a:off x="5514127" y="2331086"/>
            <a:ext cx="72119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거래량(만주</a:t>
            </a:r>
            <a:r>
              <a:rPr lang="ko-KR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74" name="Google Shape;474;p21"/>
          <p:cNvSpPr txBox="1"/>
          <p:nvPr/>
        </p:nvSpPr>
        <p:spPr>
          <a:xfrm>
            <a:off x="6981048" y="2331086"/>
            <a:ext cx="72119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거래량(만주</a:t>
            </a:r>
            <a:r>
              <a:rPr lang="ko-KR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75" name="Google Shape;475;p21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불쾌지수와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21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4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2" name="Google Shape;482;p47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7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7050362" y="1780018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2242044" y="1787073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0323" y="2297960"/>
            <a:ext cx="4034608" cy="194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7401" y="2324009"/>
            <a:ext cx="3990323" cy="197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8024" y="4418321"/>
            <a:ext cx="3992441" cy="186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7401" y="4383344"/>
            <a:ext cx="3990323" cy="189510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7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불쾌지수 구간별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7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불쾌지수와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47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463;p21">
            <a:extLst>
              <a:ext uri="{FF2B5EF4-FFF2-40B4-BE49-F238E27FC236}">
                <a16:creationId xmlns:a16="http://schemas.microsoft.com/office/drawing/2014/main" id="{3B99E803-D78F-41CF-8F79-D18CE55614A1}"/>
              </a:ext>
            </a:extLst>
          </p:cNvPr>
          <p:cNvSpPr txBox="1"/>
          <p:nvPr/>
        </p:nvSpPr>
        <p:spPr>
          <a:xfrm>
            <a:off x="882603" y="3139088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구간</a:t>
            </a:r>
            <a:endParaRPr dirty="0"/>
          </a:p>
        </p:txBody>
      </p:sp>
      <p:sp>
        <p:nvSpPr>
          <p:cNvPr id="17" name="Google Shape;464;p21">
            <a:extLst>
              <a:ext uri="{FF2B5EF4-FFF2-40B4-BE49-F238E27FC236}">
                <a16:creationId xmlns:a16="http://schemas.microsoft.com/office/drawing/2014/main" id="{F818E9BB-CD26-41AB-B0C2-C6303589C732}"/>
              </a:ext>
            </a:extLst>
          </p:cNvPr>
          <p:cNvSpPr txBox="1"/>
          <p:nvPr/>
        </p:nvSpPr>
        <p:spPr>
          <a:xfrm>
            <a:off x="868622" y="5122689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b="1" dirty="0"/>
              <a:t>개 구간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g117e2dfcd2e_8_21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0" name="Google Shape;500;g117e2dfcd2e_8_211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17e2dfcd2e_8_211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17e2dfcd2e_8_211"/>
          <p:cNvSpPr txBox="1"/>
          <p:nvPr/>
        </p:nvSpPr>
        <p:spPr>
          <a:xfrm>
            <a:off x="3005296" y="1867185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17e2dfcd2e_8_211"/>
          <p:cNvSpPr txBox="1"/>
          <p:nvPr/>
        </p:nvSpPr>
        <p:spPr>
          <a:xfrm>
            <a:off x="7782704" y="1864113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g117e2dfcd2e_8_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009" y="2437013"/>
            <a:ext cx="4260574" cy="321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17e2dfcd2e_8_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4418" y="2437012"/>
            <a:ext cx="4260574" cy="321503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17e2dfcd2e_8_211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불쾌지수 구간별 증감률 상승, 하락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17e2dfcd2e_8_211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불쾌지수와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g117e2dfcd2e_8_211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9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9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39"/>
          <p:cNvGrpSpPr/>
          <p:nvPr/>
        </p:nvGrpSpPr>
        <p:grpSpPr>
          <a:xfrm>
            <a:off x="635482" y="862125"/>
            <a:ext cx="3478837" cy="2466757"/>
            <a:chOff x="-2680449" y="704317"/>
            <a:chExt cx="4265587" cy="1469993"/>
          </a:xfrm>
        </p:grpSpPr>
        <p:sp>
          <p:nvSpPr>
            <p:cNvPr id="517" name="Google Shape;517;p39"/>
            <p:cNvSpPr txBox="1"/>
            <p:nvPr/>
          </p:nvSpPr>
          <p:spPr>
            <a:xfrm>
              <a:off x="-943191" y="704317"/>
              <a:ext cx="1694679" cy="311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3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9"/>
            <p:cNvSpPr txBox="1"/>
            <p:nvPr/>
          </p:nvSpPr>
          <p:spPr>
            <a:xfrm>
              <a:off x="-2680449" y="1679101"/>
              <a:ext cx="4265587" cy="495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39"/>
          <p:cNvGrpSpPr/>
          <p:nvPr/>
        </p:nvGrpSpPr>
        <p:grpSpPr>
          <a:xfrm>
            <a:off x="6480000" y="1620000"/>
            <a:ext cx="3582577" cy="523230"/>
            <a:chOff x="1191929" y="2733030"/>
            <a:chExt cx="3582577" cy="523230"/>
          </a:xfrm>
        </p:grpSpPr>
        <p:sp>
          <p:nvSpPr>
            <p:cNvPr id="520" name="Google Shape;520;p39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9"/>
            <p:cNvSpPr txBox="1"/>
            <p:nvPr/>
          </p:nvSpPr>
          <p:spPr>
            <a:xfrm>
              <a:off x="1976106" y="2733030"/>
              <a:ext cx="279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기온 (최고기온)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Google Shape;522;p39"/>
          <p:cNvGrpSpPr/>
          <p:nvPr/>
        </p:nvGrpSpPr>
        <p:grpSpPr>
          <a:xfrm>
            <a:off x="6480000" y="2700000"/>
            <a:ext cx="2405146" cy="523220"/>
            <a:chOff x="1191929" y="2733040"/>
            <a:chExt cx="2405146" cy="523220"/>
          </a:xfrm>
        </p:grpSpPr>
        <p:sp>
          <p:nvSpPr>
            <p:cNvPr id="523" name="Google Shape;523;p39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9"/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불쾌지수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6480000" y="3780000"/>
            <a:ext cx="2046073" cy="523220"/>
            <a:chOff x="1191929" y="2733040"/>
            <a:chExt cx="2046073" cy="523220"/>
          </a:xfrm>
        </p:grpSpPr>
        <p:sp>
          <p:nvSpPr>
            <p:cNvPr id="526" name="Google Shape;526;p39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9"/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전운량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39"/>
          <p:cNvGrpSpPr/>
          <p:nvPr/>
        </p:nvGrpSpPr>
        <p:grpSpPr>
          <a:xfrm>
            <a:off x="6480000" y="4860000"/>
            <a:ext cx="1687000" cy="523220"/>
            <a:chOff x="1191929" y="2733040"/>
            <a:chExt cx="1687000" cy="523220"/>
          </a:xfrm>
        </p:grpSpPr>
        <p:sp>
          <p:nvSpPr>
            <p:cNvPr id="529" name="Google Shape;529;p39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9"/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태풍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1" name="Google Shape;531;p39"/>
          <p:cNvCxnSpPr/>
          <p:nvPr/>
        </p:nvCxnSpPr>
        <p:spPr>
          <a:xfrm>
            <a:off x="6096000" y="2092359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2" name="Google Shape;532;p39"/>
          <p:cNvSpPr/>
          <p:nvPr/>
        </p:nvSpPr>
        <p:spPr>
          <a:xfrm>
            <a:off x="6480000" y="3816000"/>
            <a:ext cx="468000" cy="468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" name="Google Shape;538;g1186defd70d_9_15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9" name="Google Shape;539;g1186defd70d_9_153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1186defd70d_9_153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g1186defd70d_9_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3925" y="4406639"/>
            <a:ext cx="6081375" cy="13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186defd70d_9_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550" y="1909028"/>
            <a:ext cx="1137886" cy="287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g1186defd70d_9_153"/>
          <p:cNvCxnSpPr/>
          <p:nvPr/>
        </p:nvCxnSpPr>
        <p:spPr>
          <a:xfrm>
            <a:off x="250550" y="3186119"/>
            <a:ext cx="5350200" cy="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5" name="Google Shape;545;g1186defd70d_9_153"/>
          <p:cNvCxnSpPr/>
          <p:nvPr/>
        </p:nvCxnSpPr>
        <p:spPr>
          <a:xfrm>
            <a:off x="266700" y="4242275"/>
            <a:ext cx="5341500" cy="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6" name="Google Shape;546;g1186defd70d_9_153"/>
          <p:cNvCxnSpPr/>
          <p:nvPr/>
        </p:nvCxnSpPr>
        <p:spPr>
          <a:xfrm>
            <a:off x="266700" y="5319508"/>
            <a:ext cx="5341500" cy="1800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g1186defd70d_9_153"/>
          <p:cNvCxnSpPr/>
          <p:nvPr/>
        </p:nvCxnSpPr>
        <p:spPr>
          <a:xfrm>
            <a:off x="152388" y="3062307"/>
            <a:ext cx="544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8" name="Google Shape;548;g1186defd70d_9_153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맑음 / 흐림 구간 설정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186defd70d_9_153"/>
          <p:cNvSpPr txBox="1"/>
          <p:nvPr/>
        </p:nvSpPr>
        <p:spPr>
          <a:xfrm rot="5400000">
            <a:off x="6863494" y="3466373"/>
            <a:ext cx="45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186defd70d_9_153"/>
          <p:cNvSpPr txBox="1"/>
          <p:nvPr/>
        </p:nvSpPr>
        <p:spPr>
          <a:xfrm flipH="1">
            <a:off x="1005770" y="174504"/>
            <a:ext cx="566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" name="Google Shape;551;g1186defd70d_9_153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2" name="Google Shape;552;g1186defd70d_9_1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913" y="2185822"/>
            <a:ext cx="5448303" cy="97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186defd70d_9_1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791" y="3253508"/>
            <a:ext cx="5428990" cy="97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186defd70d_9_1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352" y="4321639"/>
            <a:ext cx="5423182" cy="96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186defd70d_9_1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4791" y="5448158"/>
            <a:ext cx="5423181" cy="9325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g1186defd70d_9_153"/>
          <p:cNvCxnSpPr/>
          <p:nvPr/>
        </p:nvCxnSpPr>
        <p:spPr>
          <a:xfrm flipH="1">
            <a:off x="5600576" y="2156300"/>
            <a:ext cx="9900" cy="419550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541;g1186defd70d_9_153">
            <a:extLst>
              <a:ext uri="{FF2B5EF4-FFF2-40B4-BE49-F238E27FC236}">
                <a16:creationId xmlns:a16="http://schemas.microsoft.com/office/drawing/2014/main" id="{9BAEC5CD-984D-4275-9390-D4842B42B94F}"/>
              </a:ext>
            </a:extLst>
          </p:cNvPr>
          <p:cNvSpPr txBox="1"/>
          <p:nvPr/>
        </p:nvSpPr>
        <p:spPr>
          <a:xfrm>
            <a:off x="5974763" y="2559622"/>
            <a:ext cx="605532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ko-KR" altLang="en-US" b="1" dirty="0"/>
              <a:t>구간 기준  </a:t>
            </a:r>
            <a:r>
              <a:rPr lang="en-US" altLang="ko-KR" b="1" dirty="0"/>
              <a:t>: 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맑음(0~2) / 구름조금(3~5) / 구름많음(6~8) / 흐림(9~10)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612000" y="862125"/>
            <a:ext cx="4052265" cy="2488830"/>
            <a:chOff x="-2709241" y="704317"/>
            <a:chExt cx="4968698" cy="1483147"/>
          </a:xfrm>
        </p:grpSpPr>
        <p:sp>
          <p:nvSpPr>
            <p:cNvPr id="98" name="Google Shape;98;p3"/>
            <p:cNvSpPr txBox="1"/>
            <p:nvPr/>
          </p:nvSpPr>
          <p:spPr>
            <a:xfrm>
              <a:off x="-943191" y="704317"/>
              <a:ext cx="1694679" cy="311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1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 txBox="1"/>
            <p:nvPr/>
          </p:nvSpPr>
          <p:spPr>
            <a:xfrm>
              <a:off x="-2709241" y="1692280"/>
              <a:ext cx="4968698" cy="495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 소개</a:t>
              </a: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3"/>
          <p:cNvGrpSpPr/>
          <p:nvPr/>
        </p:nvGrpSpPr>
        <p:grpSpPr>
          <a:xfrm>
            <a:off x="6480000" y="2700000"/>
            <a:ext cx="2531783" cy="523220"/>
            <a:chOff x="1191929" y="2733040"/>
            <a:chExt cx="2531783" cy="523220"/>
          </a:xfrm>
        </p:grpSpPr>
        <p:sp>
          <p:nvSpPr>
            <p:cNvPr id="101" name="Google Shape;101;p3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팀원 소개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6480000" y="3780000"/>
            <a:ext cx="2531783" cy="523220"/>
            <a:chOff x="1191929" y="2733040"/>
            <a:chExt cx="2531783" cy="523220"/>
          </a:xfrm>
        </p:grpSpPr>
        <p:sp>
          <p:nvSpPr>
            <p:cNvPr id="104" name="Google Shape;104;p3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주제 선정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6" name="Google Shape;106;p3"/>
          <p:cNvCxnSpPr/>
          <p:nvPr/>
        </p:nvCxnSpPr>
        <p:spPr>
          <a:xfrm>
            <a:off x="6088912" y="2340000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3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1" name="Google Shape;561;p4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2" name="Google Shape;562;p49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9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9"/>
          <p:cNvSpPr txBox="1"/>
          <p:nvPr/>
        </p:nvSpPr>
        <p:spPr>
          <a:xfrm>
            <a:off x="6937401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9"/>
          <p:cNvSpPr txBox="1"/>
          <p:nvPr/>
        </p:nvSpPr>
        <p:spPr>
          <a:xfrm>
            <a:off x="2110323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8" name="Google Shape;568;p49"/>
          <p:cNvGraphicFramePr/>
          <p:nvPr/>
        </p:nvGraphicFramePr>
        <p:xfrm>
          <a:off x="2002114" y="2279790"/>
          <a:ext cx="4142817" cy="207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r:id="rId4" imgW="4142817" imgH="2077396" progId="Paint.Picture">
                  <p:embed/>
                </p:oleObj>
              </mc:Choice>
              <mc:Fallback>
                <p:oleObj r:id="rId4" imgW="4142817" imgH="2077396" progId="Paint.Picture">
                  <p:embed/>
                  <p:pic>
                    <p:nvPicPr>
                      <p:cNvPr id="568" name="Google Shape;568;p49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002114" y="2279790"/>
                        <a:ext cx="4142817" cy="2077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9" name="Google Shape;569;p49"/>
          <p:cNvGraphicFramePr/>
          <p:nvPr/>
        </p:nvGraphicFramePr>
        <p:xfrm>
          <a:off x="6789305" y="2279791"/>
          <a:ext cx="4217361" cy="21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r:id="rId6" imgW="4217361" imgH="2138530" progId="Paint.Picture">
                  <p:embed/>
                </p:oleObj>
              </mc:Choice>
              <mc:Fallback>
                <p:oleObj r:id="rId6" imgW="4217361" imgH="2138530" progId="Paint.Picture">
                  <p:embed/>
                  <p:pic>
                    <p:nvPicPr>
                      <p:cNvPr id="569" name="Google Shape;569;p49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6789305" y="2279791"/>
                        <a:ext cx="4217361" cy="2138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0" name="Google Shape;570;p49"/>
          <p:cNvGraphicFramePr/>
          <p:nvPr/>
        </p:nvGraphicFramePr>
        <p:xfrm>
          <a:off x="6789305" y="4383343"/>
          <a:ext cx="4186801" cy="206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r:id="rId8" imgW="4186801" imgH="2063764" progId="Paint.Picture">
                  <p:embed/>
                </p:oleObj>
              </mc:Choice>
              <mc:Fallback>
                <p:oleObj r:id="rId8" imgW="4186801" imgH="2063764" progId="Paint.Picture">
                  <p:embed/>
                  <p:pic>
                    <p:nvPicPr>
                      <p:cNvPr id="570" name="Google Shape;570;p49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6789305" y="4383343"/>
                        <a:ext cx="4186801" cy="206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1" name="Google Shape;571;p49"/>
          <p:cNvGraphicFramePr/>
          <p:nvPr/>
        </p:nvGraphicFramePr>
        <p:xfrm>
          <a:off x="1964841" y="4383343"/>
          <a:ext cx="4217361" cy="2037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r:id="rId10" imgW="4217361" imgH="2037607" progId="Paint.Picture">
                  <p:embed/>
                </p:oleObj>
              </mc:Choice>
              <mc:Fallback>
                <p:oleObj r:id="rId10" imgW="4217361" imgH="2037607" progId="Paint.Picture">
                  <p:embed/>
                  <p:pic>
                    <p:nvPicPr>
                      <p:cNvPr id="571" name="Google Shape;571;p49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1964841" y="4383343"/>
                        <a:ext cx="4217361" cy="2037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" name="Google Shape;572;p49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 구간별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9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49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463;p21">
            <a:extLst>
              <a:ext uri="{FF2B5EF4-FFF2-40B4-BE49-F238E27FC236}">
                <a16:creationId xmlns:a16="http://schemas.microsoft.com/office/drawing/2014/main" id="{C9531622-272F-4185-B51D-67378A128BD4}"/>
              </a:ext>
            </a:extLst>
          </p:cNvPr>
          <p:cNvSpPr txBox="1"/>
          <p:nvPr/>
        </p:nvSpPr>
        <p:spPr>
          <a:xfrm>
            <a:off x="882603" y="3139088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구간</a:t>
            </a:r>
            <a:endParaRPr dirty="0"/>
          </a:p>
        </p:txBody>
      </p:sp>
      <p:sp>
        <p:nvSpPr>
          <p:cNvPr id="17" name="Google Shape;464;p21">
            <a:extLst>
              <a:ext uri="{FF2B5EF4-FFF2-40B4-BE49-F238E27FC236}">
                <a16:creationId xmlns:a16="http://schemas.microsoft.com/office/drawing/2014/main" id="{1832F20D-06ED-43EE-8148-CF3C89E397F3}"/>
              </a:ext>
            </a:extLst>
          </p:cNvPr>
          <p:cNvSpPr txBox="1"/>
          <p:nvPr/>
        </p:nvSpPr>
        <p:spPr>
          <a:xfrm>
            <a:off x="868622" y="5122689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b="1" dirty="0"/>
              <a:t>개 구간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9" name="Google Shape;579;g117e2dfcd2e_10_21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0" name="Google Shape;580;g117e2dfcd2e_10_21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117e2dfcd2e_10_21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g117e2dfcd2e_1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730" y="2437012"/>
            <a:ext cx="4432853" cy="321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17e2dfcd2e_10_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2138" y="2468008"/>
            <a:ext cx="4432853" cy="318404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117e2dfcd2e_10_210"/>
          <p:cNvSpPr txBox="1"/>
          <p:nvPr/>
        </p:nvSpPr>
        <p:spPr>
          <a:xfrm>
            <a:off x="3005296" y="1867185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117e2dfcd2e_10_210"/>
          <p:cNvSpPr txBox="1"/>
          <p:nvPr/>
        </p:nvSpPr>
        <p:spPr>
          <a:xfrm>
            <a:off x="7782704" y="1864113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7e2dfcd2e_10_210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평균 코스피, 코스닥 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117e2dfcd2e_10_210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g117e2dfcd2e_10_210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Google Shape;593;p5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4" name="Google Shape;594;p5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0"/>
          <p:cNvSpPr txBox="1"/>
          <p:nvPr/>
        </p:nvSpPr>
        <p:spPr>
          <a:xfrm>
            <a:off x="6937401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0"/>
          <p:cNvSpPr txBox="1"/>
          <p:nvPr/>
        </p:nvSpPr>
        <p:spPr>
          <a:xfrm>
            <a:off x="2110323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0" name="Google Shape;600;p50"/>
          <p:cNvGraphicFramePr/>
          <p:nvPr/>
        </p:nvGraphicFramePr>
        <p:xfrm>
          <a:off x="1991158" y="2279790"/>
          <a:ext cx="4173490" cy="213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r:id="rId4" imgW="4173490" imgH="2138529" progId="Paint.Picture">
                  <p:embed/>
                </p:oleObj>
              </mc:Choice>
              <mc:Fallback>
                <p:oleObj r:id="rId4" imgW="4173490" imgH="2138529" progId="Paint.Picture">
                  <p:embed/>
                  <p:pic>
                    <p:nvPicPr>
                      <p:cNvPr id="600" name="Google Shape;600;p5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991158" y="2279790"/>
                        <a:ext cx="4173490" cy="21385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1" name="Google Shape;601;p50"/>
          <p:cNvGraphicFramePr/>
          <p:nvPr/>
        </p:nvGraphicFramePr>
        <p:xfrm>
          <a:off x="1991157" y="4383343"/>
          <a:ext cx="4133734" cy="2037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r:id="rId6" imgW="4133734" imgH="2037607" progId="Paint.Picture">
                  <p:embed/>
                </p:oleObj>
              </mc:Choice>
              <mc:Fallback>
                <p:oleObj r:id="rId6" imgW="4133734" imgH="2037607" progId="Paint.Picture">
                  <p:embed/>
                  <p:pic>
                    <p:nvPicPr>
                      <p:cNvPr id="601" name="Google Shape;601;p50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1991157" y="4383343"/>
                        <a:ext cx="4133734" cy="2037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2" name="Google Shape;602;p50"/>
          <p:cNvGraphicFramePr/>
          <p:nvPr/>
        </p:nvGraphicFramePr>
        <p:xfrm>
          <a:off x="6804991" y="2279792"/>
          <a:ext cx="4173490" cy="21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r:id="rId8" imgW="4173490" imgH="2138530" progId="Paint.Picture">
                  <p:embed/>
                </p:oleObj>
              </mc:Choice>
              <mc:Fallback>
                <p:oleObj r:id="rId8" imgW="4173490" imgH="2138530" progId="Paint.Picture">
                  <p:embed/>
                  <p:pic>
                    <p:nvPicPr>
                      <p:cNvPr id="602" name="Google Shape;602;p50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6804991" y="2279792"/>
                        <a:ext cx="4173490" cy="2138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3" name="Google Shape;603;p50"/>
          <p:cNvGraphicFramePr/>
          <p:nvPr/>
        </p:nvGraphicFramePr>
        <p:xfrm>
          <a:off x="6754824" y="4383343"/>
          <a:ext cx="4287667" cy="2010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r:id="rId10" imgW="4287667" imgH="2010831" progId="Paint.Picture">
                  <p:embed/>
                </p:oleObj>
              </mc:Choice>
              <mc:Fallback>
                <p:oleObj r:id="rId10" imgW="4287667" imgH="2010831" progId="Paint.Picture">
                  <p:embed/>
                  <p:pic>
                    <p:nvPicPr>
                      <p:cNvPr id="603" name="Google Shape;603;p50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6754824" y="4383343"/>
                        <a:ext cx="4287667" cy="2010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" name="Google Shape;604;p50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 구간별 평균 증감수치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0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50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463;p21">
            <a:extLst>
              <a:ext uri="{FF2B5EF4-FFF2-40B4-BE49-F238E27FC236}">
                <a16:creationId xmlns:a16="http://schemas.microsoft.com/office/drawing/2014/main" id="{1AD03C2C-D96E-45EE-AB7A-A99DCE9A3A6A}"/>
              </a:ext>
            </a:extLst>
          </p:cNvPr>
          <p:cNvSpPr txBox="1"/>
          <p:nvPr/>
        </p:nvSpPr>
        <p:spPr>
          <a:xfrm>
            <a:off x="882603" y="3139088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구간</a:t>
            </a:r>
            <a:endParaRPr dirty="0"/>
          </a:p>
        </p:txBody>
      </p:sp>
      <p:sp>
        <p:nvSpPr>
          <p:cNvPr id="17" name="Google Shape;464;p21">
            <a:extLst>
              <a:ext uri="{FF2B5EF4-FFF2-40B4-BE49-F238E27FC236}">
                <a16:creationId xmlns:a16="http://schemas.microsoft.com/office/drawing/2014/main" id="{6BD02664-284C-497B-85AD-A1A223704380}"/>
              </a:ext>
            </a:extLst>
          </p:cNvPr>
          <p:cNvSpPr txBox="1"/>
          <p:nvPr/>
        </p:nvSpPr>
        <p:spPr>
          <a:xfrm>
            <a:off x="868622" y="5122689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b="1" dirty="0"/>
              <a:t>개 구간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1" name="Google Shape;611;p5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2" name="Google Shape;612;p51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1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6937401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1"/>
          <p:cNvSpPr txBox="1"/>
          <p:nvPr/>
        </p:nvSpPr>
        <p:spPr>
          <a:xfrm>
            <a:off x="2110323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8" name="Google Shape;618;p51"/>
          <p:cNvGraphicFramePr/>
          <p:nvPr/>
        </p:nvGraphicFramePr>
        <p:xfrm>
          <a:off x="6761575" y="2279792"/>
          <a:ext cx="4221282" cy="21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r:id="rId4" imgW="4221282" imgH="2138530" progId="Paint.Picture">
                  <p:embed/>
                </p:oleObj>
              </mc:Choice>
              <mc:Fallback>
                <p:oleObj r:id="rId4" imgW="4221282" imgH="2138530" progId="Paint.Picture">
                  <p:embed/>
                  <p:pic>
                    <p:nvPicPr>
                      <p:cNvPr id="618" name="Google Shape;618;p51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761575" y="2279792"/>
                        <a:ext cx="4221282" cy="2138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" name="Google Shape;619;p51"/>
          <p:cNvGraphicFramePr/>
          <p:nvPr/>
        </p:nvGraphicFramePr>
        <p:xfrm>
          <a:off x="6781453" y="4363811"/>
          <a:ext cx="4234569" cy="206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r:id="rId6" imgW="4234569" imgH="2063765" progId="Paint.Picture">
                  <p:embed/>
                </p:oleObj>
              </mc:Choice>
              <mc:Fallback>
                <p:oleObj r:id="rId6" imgW="4234569" imgH="2063765" progId="Paint.Picture">
                  <p:embed/>
                  <p:pic>
                    <p:nvPicPr>
                      <p:cNvPr id="619" name="Google Shape;619;p51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6781453" y="4363811"/>
                        <a:ext cx="4234569" cy="20637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0" name="Google Shape;620;p51"/>
          <p:cNvGraphicFramePr/>
          <p:nvPr/>
        </p:nvGraphicFramePr>
        <p:xfrm>
          <a:off x="2011181" y="2279792"/>
          <a:ext cx="4084904" cy="213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r:id="rId8" imgW="4084904" imgH="2138529" progId="Paint.Picture">
                  <p:embed/>
                </p:oleObj>
              </mc:Choice>
              <mc:Fallback>
                <p:oleObj r:id="rId8" imgW="4084904" imgH="2138529" progId="Paint.Picture">
                  <p:embed/>
                  <p:pic>
                    <p:nvPicPr>
                      <p:cNvPr id="620" name="Google Shape;620;p51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2011181" y="2279792"/>
                        <a:ext cx="4084904" cy="21385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1" name="Google Shape;621;p51"/>
          <p:cNvGraphicFramePr/>
          <p:nvPr/>
        </p:nvGraphicFramePr>
        <p:xfrm>
          <a:off x="1984677" y="4384191"/>
          <a:ext cx="4115947" cy="204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r:id="rId10" imgW="4115947" imgH="2043385" progId="Paint.Picture">
                  <p:embed/>
                </p:oleObj>
              </mc:Choice>
              <mc:Fallback>
                <p:oleObj r:id="rId10" imgW="4115947" imgH="2043385" progId="Paint.Picture">
                  <p:embed/>
                  <p:pic>
                    <p:nvPicPr>
                      <p:cNvPr id="621" name="Google Shape;621;p51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1984677" y="4384191"/>
                        <a:ext cx="4115947" cy="2043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2" name="Google Shape;622;p51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 구간별 평균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1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p51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463;p21">
            <a:extLst>
              <a:ext uri="{FF2B5EF4-FFF2-40B4-BE49-F238E27FC236}">
                <a16:creationId xmlns:a16="http://schemas.microsoft.com/office/drawing/2014/main" id="{1DB99362-CB54-4CB5-B40D-7711AAFACE6F}"/>
              </a:ext>
            </a:extLst>
          </p:cNvPr>
          <p:cNvSpPr txBox="1"/>
          <p:nvPr/>
        </p:nvSpPr>
        <p:spPr>
          <a:xfrm>
            <a:off x="882603" y="3139088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구간</a:t>
            </a:r>
            <a:endParaRPr dirty="0"/>
          </a:p>
        </p:txBody>
      </p:sp>
      <p:sp>
        <p:nvSpPr>
          <p:cNvPr id="17" name="Google Shape;464;p21">
            <a:extLst>
              <a:ext uri="{FF2B5EF4-FFF2-40B4-BE49-F238E27FC236}">
                <a16:creationId xmlns:a16="http://schemas.microsoft.com/office/drawing/2014/main" id="{DFF79AF1-58B2-4867-A4B7-6C4811C3223B}"/>
              </a:ext>
            </a:extLst>
          </p:cNvPr>
          <p:cNvSpPr txBox="1"/>
          <p:nvPr/>
        </p:nvSpPr>
        <p:spPr>
          <a:xfrm>
            <a:off x="868622" y="5122689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b="1" dirty="0"/>
              <a:t>개 구간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9" name="Google Shape;629;p5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0" name="Google Shape;630;p52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2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2"/>
          <p:cNvSpPr txBox="1"/>
          <p:nvPr/>
        </p:nvSpPr>
        <p:spPr>
          <a:xfrm>
            <a:off x="6937401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 상승, 하락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2"/>
          <p:cNvSpPr txBox="1"/>
          <p:nvPr/>
        </p:nvSpPr>
        <p:spPr>
          <a:xfrm>
            <a:off x="2110323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 상승, 하락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6" name="Google Shape;636;p52"/>
          <p:cNvGraphicFramePr/>
          <p:nvPr/>
        </p:nvGraphicFramePr>
        <p:xfrm>
          <a:off x="1969410" y="2279792"/>
          <a:ext cx="4168446" cy="21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r:id="rId4" imgW="4168446" imgH="2138530" progId="Paint.Picture">
                  <p:embed/>
                </p:oleObj>
              </mc:Choice>
              <mc:Fallback>
                <p:oleObj r:id="rId4" imgW="4168446" imgH="2138530" progId="Paint.Picture">
                  <p:embed/>
                  <p:pic>
                    <p:nvPicPr>
                      <p:cNvPr id="636" name="Google Shape;636;p5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969410" y="2279792"/>
                        <a:ext cx="4168446" cy="2138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7" name="Google Shape;637;p52"/>
          <p:cNvGraphicFramePr/>
          <p:nvPr/>
        </p:nvGraphicFramePr>
        <p:xfrm>
          <a:off x="1954058" y="4369363"/>
          <a:ext cx="4168446" cy="2031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r:id="rId6" imgW="4168446" imgH="2031709" progId="Paint.Picture">
                  <p:embed/>
                </p:oleObj>
              </mc:Choice>
              <mc:Fallback>
                <p:oleObj r:id="rId6" imgW="4168446" imgH="2031709" progId="Paint.Picture">
                  <p:embed/>
                  <p:pic>
                    <p:nvPicPr>
                      <p:cNvPr id="637" name="Google Shape;637;p52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1954058" y="4369363"/>
                        <a:ext cx="4168446" cy="2031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8" name="Google Shape;638;p52"/>
          <p:cNvGraphicFramePr/>
          <p:nvPr/>
        </p:nvGraphicFramePr>
        <p:xfrm>
          <a:off x="6708960" y="2288369"/>
          <a:ext cx="4234568" cy="21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r:id="rId8" imgW="4234568" imgH="2138530" progId="Paint.Picture">
                  <p:embed/>
                </p:oleObj>
              </mc:Choice>
              <mc:Fallback>
                <p:oleObj r:id="rId8" imgW="4234568" imgH="2138530" progId="Paint.Picture">
                  <p:embed/>
                  <p:pic>
                    <p:nvPicPr>
                      <p:cNvPr id="638" name="Google Shape;638;p52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6708960" y="2288369"/>
                        <a:ext cx="4234568" cy="2138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9" name="Google Shape;639;p52"/>
          <p:cNvGraphicFramePr/>
          <p:nvPr/>
        </p:nvGraphicFramePr>
        <p:xfrm>
          <a:off x="6750816" y="4348609"/>
          <a:ext cx="4234569" cy="2072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r:id="rId10" imgW="4234569" imgH="2072342" progId="Paint.Picture">
                  <p:embed/>
                </p:oleObj>
              </mc:Choice>
              <mc:Fallback>
                <p:oleObj r:id="rId10" imgW="4234569" imgH="2072342" progId="Paint.Picture">
                  <p:embed/>
                  <p:pic>
                    <p:nvPicPr>
                      <p:cNvPr id="639" name="Google Shape;639;p52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6750816" y="4348609"/>
                        <a:ext cx="4234569" cy="2072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0" name="Google Shape;640;p52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 구간별 상승, 하락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2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2" name="Google Shape;642;p52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463;p21">
            <a:extLst>
              <a:ext uri="{FF2B5EF4-FFF2-40B4-BE49-F238E27FC236}">
                <a16:creationId xmlns:a16="http://schemas.microsoft.com/office/drawing/2014/main" id="{CB6783A6-4468-4F2D-B377-5A2FBFFD2903}"/>
              </a:ext>
            </a:extLst>
          </p:cNvPr>
          <p:cNvSpPr txBox="1"/>
          <p:nvPr/>
        </p:nvSpPr>
        <p:spPr>
          <a:xfrm>
            <a:off x="882603" y="3139088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구간</a:t>
            </a:r>
            <a:endParaRPr dirty="0"/>
          </a:p>
        </p:txBody>
      </p:sp>
      <p:sp>
        <p:nvSpPr>
          <p:cNvPr id="17" name="Google Shape;464;p21">
            <a:extLst>
              <a:ext uri="{FF2B5EF4-FFF2-40B4-BE49-F238E27FC236}">
                <a16:creationId xmlns:a16="http://schemas.microsoft.com/office/drawing/2014/main" id="{C11F5CE5-8CA6-49A3-8F7A-4C8D81FACD6C}"/>
              </a:ext>
            </a:extLst>
          </p:cNvPr>
          <p:cNvSpPr txBox="1"/>
          <p:nvPr/>
        </p:nvSpPr>
        <p:spPr>
          <a:xfrm>
            <a:off x="868622" y="5122689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b="1" dirty="0"/>
              <a:t>개 구간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7" name="Google Shape;647;p5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8" name="Google Shape;648;p53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53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3"/>
          <p:cNvSpPr txBox="1"/>
          <p:nvPr/>
        </p:nvSpPr>
        <p:spPr>
          <a:xfrm>
            <a:off x="3005296" y="1867185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3"/>
          <p:cNvSpPr txBox="1"/>
          <p:nvPr/>
        </p:nvSpPr>
        <p:spPr>
          <a:xfrm>
            <a:off x="7782704" y="1864113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3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구간별 전운량과 주가지수 분포도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738" y="2437011"/>
            <a:ext cx="4770608" cy="344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2424" y="2452913"/>
            <a:ext cx="4770608" cy="34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5405" y="5689374"/>
            <a:ext cx="594232" cy="633077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3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7" name="Google Shape;657;p53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Google Shape;662;g118c3657046_1_88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3" name="Google Shape;663;g118c3657046_1_88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118c3657046_1_88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g118c3657046_1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0040" y="2417133"/>
            <a:ext cx="4770608" cy="34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18c3657046_1_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354" y="2437013"/>
            <a:ext cx="4770608" cy="343444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18c3657046_1_88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주가지수, 증감률과의 관계 분포도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18c3657046_1_88"/>
          <p:cNvSpPr txBox="1"/>
          <p:nvPr/>
        </p:nvSpPr>
        <p:spPr>
          <a:xfrm>
            <a:off x="6823143" y="1899812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코스피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18c3657046_1_88"/>
          <p:cNvSpPr txBox="1"/>
          <p:nvPr/>
        </p:nvSpPr>
        <p:spPr>
          <a:xfrm>
            <a:off x="1604456" y="1897981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코스피 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18c3657046_1_88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g118c3657046_1_88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g118c3657046_1_10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7" name="Google Shape;677;g118c3657046_1_10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118c3657046_1_100"/>
          <p:cNvSpPr txBox="1"/>
          <p:nvPr/>
        </p:nvSpPr>
        <p:spPr>
          <a:xfrm flipH="1">
            <a:off x="1005722" y="174504"/>
            <a:ext cx="376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118c3657046_1_10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118c3657046_1_100"/>
          <p:cNvSpPr txBox="1"/>
          <p:nvPr/>
        </p:nvSpPr>
        <p:spPr>
          <a:xfrm>
            <a:off x="6823143" y="1899812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코스닥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118c3657046_1_100"/>
          <p:cNvSpPr txBox="1"/>
          <p:nvPr/>
        </p:nvSpPr>
        <p:spPr>
          <a:xfrm>
            <a:off x="1604456" y="1897981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코스닥 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g118c3657046_1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0040" y="2437012"/>
            <a:ext cx="4770606" cy="342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18c3657046_1_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352" y="2437012"/>
            <a:ext cx="4770608" cy="3460433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18c3657046_1_100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주가지수, 증감률과의 관계 분포도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118c3657046_1_100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6" name="Google Shape;686;g118c3657046_1_100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0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0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4" name="Google Shape;694;p40"/>
          <p:cNvGrpSpPr/>
          <p:nvPr/>
        </p:nvGrpSpPr>
        <p:grpSpPr>
          <a:xfrm>
            <a:off x="635482" y="862125"/>
            <a:ext cx="3478837" cy="2466757"/>
            <a:chOff x="-2680449" y="704317"/>
            <a:chExt cx="4265587" cy="1469993"/>
          </a:xfrm>
        </p:grpSpPr>
        <p:sp>
          <p:nvSpPr>
            <p:cNvPr id="695" name="Google Shape;695;p40"/>
            <p:cNvSpPr txBox="1"/>
            <p:nvPr/>
          </p:nvSpPr>
          <p:spPr>
            <a:xfrm>
              <a:off x="-943191" y="704317"/>
              <a:ext cx="1694679" cy="311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3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0"/>
            <p:cNvSpPr txBox="1"/>
            <p:nvPr/>
          </p:nvSpPr>
          <p:spPr>
            <a:xfrm>
              <a:off x="-2680449" y="1679101"/>
              <a:ext cx="4265587" cy="495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40"/>
          <p:cNvGrpSpPr/>
          <p:nvPr/>
        </p:nvGrpSpPr>
        <p:grpSpPr>
          <a:xfrm>
            <a:off x="6480000" y="1620000"/>
            <a:ext cx="3582577" cy="523230"/>
            <a:chOff x="1191929" y="2733030"/>
            <a:chExt cx="3582577" cy="523230"/>
          </a:xfrm>
        </p:grpSpPr>
        <p:sp>
          <p:nvSpPr>
            <p:cNvPr id="698" name="Google Shape;698;p40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0"/>
            <p:cNvSpPr txBox="1"/>
            <p:nvPr/>
          </p:nvSpPr>
          <p:spPr>
            <a:xfrm>
              <a:off x="1976106" y="2733030"/>
              <a:ext cx="279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기온 (최고기온)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0" name="Google Shape;700;p40"/>
          <p:cNvGrpSpPr/>
          <p:nvPr/>
        </p:nvGrpSpPr>
        <p:grpSpPr>
          <a:xfrm>
            <a:off x="6480000" y="2700000"/>
            <a:ext cx="2405146" cy="523220"/>
            <a:chOff x="1191929" y="2733040"/>
            <a:chExt cx="2405146" cy="523220"/>
          </a:xfrm>
        </p:grpSpPr>
        <p:sp>
          <p:nvSpPr>
            <p:cNvPr id="701" name="Google Shape;701;p40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0"/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불쾌지수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40"/>
          <p:cNvGrpSpPr/>
          <p:nvPr/>
        </p:nvGrpSpPr>
        <p:grpSpPr>
          <a:xfrm>
            <a:off x="6480000" y="3780000"/>
            <a:ext cx="2046073" cy="523220"/>
            <a:chOff x="1191929" y="2733040"/>
            <a:chExt cx="2046073" cy="523220"/>
          </a:xfrm>
        </p:grpSpPr>
        <p:sp>
          <p:nvSpPr>
            <p:cNvPr id="704" name="Google Shape;704;p40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0"/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전운량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40"/>
          <p:cNvGrpSpPr/>
          <p:nvPr/>
        </p:nvGrpSpPr>
        <p:grpSpPr>
          <a:xfrm>
            <a:off x="6480000" y="4860000"/>
            <a:ext cx="1687000" cy="523220"/>
            <a:chOff x="1191929" y="2733040"/>
            <a:chExt cx="1687000" cy="523220"/>
          </a:xfrm>
        </p:grpSpPr>
        <p:sp>
          <p:nvSpPr>
            <p:cNvPr id="707" name="Google Shape;707;p40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0"/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태풍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09" name="Google Shape;709;p40"/>
          <p:cNvCxnSpPr/>
          <p:nvPr/>
        </p:nvCxnSpPr>
        <p:spPr>
          <a:xfrm>
            <a:off x="6096000" y="2092359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0" name="Google Shape;710;p40"/>
          <p:cNvSpPr/>
          <p:nvPr/>
        </p:nvSpPr>
        <p:spPr>
          <a:xfrm>
            <a:off x="6480000" y="4896000"/>
            <a:ext cx="468000" cy="468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1" name="Google Shape;761;g118c3657046_2_3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2" name="Google Shape;762;g118c3657046_2_33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118c3657046_2_33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g118c3657046_2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62" y="2817651"/>
            <a:ext cx="928687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18c3657046_2_33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 강수량과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g118c3657046_2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9430" y="2094145"/>
            <a:ext cx="843300" cy="6516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21;g118c3657046_2_0">
            <a:extLst>
              <a:ext uri="{FF2B5EF4-FFF2-40B4-BE49-F238E27FC236}">
                <a16:creationId xmlns:a16="http://schemas.microsoft.com/office/drawing/2014/main" id="{90F47A76-841C-4536-846F-10B4636D39D9}"/>
              </a:ext>
            </a:extLst>
          </p:cNvPr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2000" b="1" dirty="0"/>
              <a:t>강수량에 </a:t>
            </a:r>
            <a:r>
              <a:rPr lang="ko-KR" sz="2000" b="1" dirty="0"/>
              <a:t>따른 주가지수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722;g118c3657046_2_0">
            <a:extLst>
              <a:ext uri="{FF2B5EF4-FFF2-40B4-BE49-F238E27FC236}">
                <a16:creationId xmlns:a16="http://schemas.microsoft.com/office/drawing/2014/main" id="{3476F74D-D9BA-4A2F-B2E7-2AEE2E986CE6}"/>
              </a:ext>
            </a:extLst>
          </p:cNvPr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3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3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4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4"/>
          <p:cNvSpPr txBox="1"/>
          <p:nvPr/>
        </p:nvSpPr>
        <p:spPr>
          <a:xfrm>
            <a:off x="364575" y="4614301"/>
            <a:ext cx="3017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/>
              <a:t>조장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기온 데이터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전처리, 분석, 시각화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4"/>
          <p:cNvSpPr txBox="1"/>
          <p:nvPr/>
        </p:nvSpPr>
        <p:spPr>
          <a:xfrm>
            <a:off x="3218811" y="4959309"/>
            <a:ext cx="301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불쾌지수 데이터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전처리, 분석, 시각화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발표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34"/>
          <p:cNvGrpSpPr/>
          <p:nvPr/>
        </p:nvGrpSpPr>
        <p:grpSpPr>
          <a:xfrm>
            <a:off x="826794" y="1646092"/>
            <a:ext cx="2092961" cy="2722146"/>
            <a:chOff x="989354" y="1453051"/>
            <a:chExt cx="3002665" cy="3936617"/>
          </a:xfrm>
        </p:grpSpPr>
        <p:sp>
          <p:nvSpPr>
            <p:cNvPr id="118" name="Google Shape;118;p34"/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4"/>
            <p:cNvSpPr txBox="1"/>
            <p:nvPr/>
          </p:nvSpPr>
          <p:spPr>
            <a:xfrm flipH="1">
              <a:off x="1444207" y="4772398"/>
              <a:ext cx="2092960" cy="53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조휘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" name="Google Shape;120;p34"/>
            <p:cNvCxnSpPr/>
            <p:nvPr/>
          </p:nvCxnSpPr>
          <p:spPr>
            <a:xfrm>
              <a:off x="2123655" y="5389668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rgbClr val="00498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1" name="Google Shape;121;p34"/>
          <p:cNvGrpSpPr/>
          <p:nvPr/>
        </p:nvGrpSpPr>
        <p:grpSpPr>
          <a:xfrm>
            <a:off x="3681091" y="1646092"/>
            <a:ext cx="2092961" cy="2722146"/>
            <a:chOff x="989354" y="1453051"/>
            <a:chExt cx="3002665" cy="3936617"/>
          </a:xfrm>
        </p:grpSpPr>
        <p:sp>
          <p:nvSpPr>
            <p:cNvPr id="122" name="Google Shape;122;p34"/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4"/>
            <p:cNvSpPr txBox="1"/>
            <p:nvPr/>
          </p:nvSpPr>
          <p:spPr>
            <a:xfrm flipH="1">
              <a:off x="1505251" y="4772398"/>
              <a:ext cx="2092960" cy="53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조세익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4" name="Google Shape;124;p34"/>
            <p:cNvCxnSpPr/>
            <p:nvPr/>
          </p:nvCxnSpPr>
          <p:spPr>
            <a:xfrm>
              <a:off x="2123655" y="5389668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rgbClr val="00498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5" name="Google Shape;125;p34"/>
          <p:cNvGrpSpPr/>
          <p:nvPr/>
        </p:nvGrpSpPr>
        <p:grpSpPr>
          <a:xfrm>
            <a:off x="6501058" y="1646092"/>
            <a:ext cx="2092961" cy="2713251"/>
            <a:chOff x="989354" y="1453051"/>
            <a:chExt cx="3002665" cy="3923753"/>
          </a:xfrm>
        </p:grpSpPr>
        <p:sp>
          <p:nvSpPr>
            <p:cNvPr id="126" name="Google Shape;126;p34"/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 txBox="1"/>
            <p:nvPr/>
          </p:nvSpPr>
          <p:spPr>
            <a:xfrm flipH="1">
              <a:off x="1444204" y="4774281"/>
              <a:ext cx="2092960" cy="53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임채건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" name="Google Shape;128;p34"/>
            <p:cNvCxnSpPr/>
            <p:nvPr/>
          </p:nvCxnSpPr>
          <p:spPr>
            <a:xfrm>
              <a:off x="2123652" y="5376804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rgbClr val="00498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9" name="Google Shape;129;p34"/>
          <p:cNvGrpSpPr/>
          <p:nvPr/>
        </p:nvGrpSpPr>
        <p:grpSpPr>
          <a:xfrm>
            <a:off x="9355355" y="1646092"/>
            <a:ext cx="2092961" cy="2713251"/>
            <a:chOff x="989354" y="1453051"/>
            <a:chExt cx="3002665" cy="3923753"/>
          </a:xfrm>
        </p:grpSpPr>
        <p:sp>
          <p:nvSpPr>
            <p:cNvPr id="130" name="Google Shape;130;p34"/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4"/>
            <p:cNvSpPr txBox="1"/>
            <p:nvPr/>
          </p:nvSpPr>
          <p:spPr>
            <a:xfrm flipH="1">
              <a:off x="1444204" y="4772398"/>
              <a:ext cx="2092960" cy="53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한상준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34"/>
            <p:cNvCxnSpPr/>
            <p:nvPr/>
          </p:nvCxnSpPr>
          <p:spPr>
            <a:xfrm>
              <a:off x="2123652" y="5376804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rgbClr val="00498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274" y="214425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7571" y="212012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7537" y="2144254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4"/>
          <p:cNvSpPr txBox="1"/>
          <p:nvPr/>
        </p:nvSpPr>
        <p:spPr>
          <a:xfrm>
            <a:off x="6038776" y="4959309"/>
            <a:ext cx="301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맑음, 흐림 데이터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전처리, 분석, 시각화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/>
              <a:t>ppt 제작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4"/>
          <p:cNvSpPr txBox="1"/>
          <p:nvPr/>
        </p:nvSpPr>
        <p:spPr>
          <a:xfrm>
            <a:off x="8893073" y="4958007"/>
            <a:ext cx="301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태풍, 강수량 데이터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전처리, 분석, 시각화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4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61773" y="2120124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6" name="Google Shape;716;g118c3657046_2_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7" name="Google Shape;717;g118c3657046_2_0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118c3657046_2_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118c3657046_2_0"/>
          <p:cNvSpPr txBox="1"/>
          <p:nvPr/>
        </p:nvSpPr>
        <p:spPr>
          <a:xfrm flipH="1">
            <a:off x="1005722" y="174504"/>
            <a:ext cx="56667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 강수량과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g118c365704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925" y="2778400"/>
            <a:ext cx="3642000" cy="28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118c3657046_2_0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dirty="0"/>
              <a:t>강수빈도와 강수 강도에 따른 주가지수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2" name="Google Shape;722;g118c3657046_2_0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3" name="Google Shape;723;g118c3657046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325" y="2817100"/>
            <a:ext cx="6362726" cy="26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118c3657046_2_0"/>
          <p:cNvSpPr txBox="1"/>
          <p:nvPr/>
        </p:nvSpPr>
        <p:spPr>
          <a:xfrm>
            <a:off x="756931" y="2140331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b="1"/>
              <a:t>강수빈도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118c3657046_2_0"/>
          <p:cNvSpPr txBox="1"/>
          <p:nvPr/>
        </p:nvSpPr>
        <p:spPr>
          <a:xfrm>
            <a:off x="6218481" y="2097931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b="1"/>
              <a:t>강수 강도에 따른 주가지수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118c3657046_2_0"/>
          <p:cNvSpPr txBox="1"/>
          <p:nvPr/>
        </p:nvSpPr>
        <p:spPr>
          <a:xfrm>
            <a:off x="6218475" y="2540525"/>
            <a:ext cx="78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000" b="1"/>
              <a:t>코스피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18c3657046_2_0"/>
          <p:cNvSpPr txBox="1"/>
          <p:nvPr/>
        </p:nvSpPr>
        <p:spPr>
          <a:xfrm>
            <a:off x="9459300" y="2540525"/>
            <a:ext cx="78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000" b="1"/>
              <a:t>코스닥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2" name="Google Shape;732;g1186defd70d_15_20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3" name="Google Shape;733;g1186defd70d_15_202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1186defd70d_15_202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1186defd70d_15_202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/>
              <a:t>강수 강도에 따른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1186defd70d_15_202"/>
          <p:cNvSpPr txBox="1"/>
          <p:nvPr/>
        </p:nvSpPr>
        <p:spPr>
          <a:xfrm>
            <a:off x="6823143" y="1899812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b="1"/>
              <a:t>코스닥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1186defd70d_15_202"/>
          <p:cNvSpPr txBox="1"/>
          <p:nvPr/>
        </p:nvSpPr>
        <p:spPr>
          <a:xfrm>
            <a:off x="1604456" y="1897981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r>
              <a:rPr lang="ko-KR" b="1"/>
              <a:t>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1186defd70d_15_202"/>
          <p:cNvSpPr txBox="1"/>
          <p:nvPr/>
        </p:nvSpPr>
        <p:spPr>
          <a:xfrm flipH="1">
            <a:off x="1005770" y="174504"/>
            <a:ext cx="566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9" name="Google Shape;739;g1186defd70d_15_202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0" name="Google Shape;740;g1186defd70d_15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675" y="2417125"/>
            <a:ext cx="4812975" cy="35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1186defd70d_15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350" y="2417125"/>
            <a:ext cx="4770600" cy="35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6" name="Google Shape;746;g1186defd70d_18_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7" name="Google Shape;747;g1186defd70d_18_2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1186defd70d_18_2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1186defd70d_18_2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/>
              <a:t>강수 강도에 따른 상승, 하락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1186defd70d_18_2"/>
          <p:cNvSpPr txBox="1"/>
          <p:nvPr/>
        </p:nvSpPr>
        <p:spPr>
          <a:xfrm flipH="1">
            <a:off x="1005770" y="174504"/>
            <a:ext cx="566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–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전운량과 주가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g1186defd70d_18_2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54" name="Google Shape;754;g1186defd70d_18_2"/>
          <p:cNvPicPr preferRelativeResize="0"/>
          <p:nvPr/>
        </p:nvPicPr>
        <p:blipFill rotWithShape="1">
          <a:blip r:embed="rId3">
            <a:alphaModFix/>
          </a:blip>
          <a:srcRect l="-68810" t="126530" r="68810" b="-126530"/>
          <a:stretch/>
        </p:blipFill>
        <p:spPr>
          <a:xfrm>
            <a:off x="1155875" y="2380775"/>
            <a:ext cx="4833600" cy="35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36;g1186defd70d_15_202">
            <a:extLst>
              <a:ext uri="{FF2B5EF4-FFF2-40B4-BE49-F238E27FC236}">
                <a16:creationId xmlns:a16="http://schemas.microsoft.com/office/drawing/2014/main" id="{7ECEBB11-2570-4AB3-8EF9-F98F1BB884AF}"/>
              </a:ext>
            </a:extLst>
          </p:cNvPr>
          <p:cNvSpPr txBox="1"/>
          <p:nvPr/>
        </p:nvSpPr>
        <p:spPr>
          <a:xfrm>
            <a:off x="6823143" y="1899812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b="1" dirty="0"/>
              <a:t>코스닥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37;g1186defd70d_15_202">
            <a:extLst>
              <a:ext uri="{FF2B5EF4-FFF2-40B4-BE49-F238E27FC236}">
                <a16:creationId xmlns:a16="http://schemas.microsoft.com/office/drawing/2014/main" id="{143977D8-BFDA-4AAB-9080-457409D9E0CB}"/>
              </a:ext>
            </a:extLst>
          </p:cNvPr>
          <p:cNvSpPr txBox="1"/>
          <p:nvPr/>
        </p:nvSpPr>
        <p:spPr>
          <a:xfrm>
            <a:off x="1604456" y="1897981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755;g1186defd70d_18_2">
            <a:extLst>
              <a:ext uri="{FF2B5EF4-FFF2-40B4-BE49-F238E27FC236}">
                <a16:creationId xmlns:a16="http://schemas.microsoft.com/office/drawing/2014/main" id="{41BC60E9-B87D-4DDC-A828-AAC313D03C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674" y="2417126"/>
            <a:ext cx="4827205" cy="356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56;g1186defd70d_18_2">
            <a:extLst>
              <a:ext uri="{FF2B5EF4-FFF2-40B4-BE49-F238E27FC236}">
                <a16:creationId xmlns:a16="http://schemas.microsoft.com/office/drawing/2014/main" id="{4A5C4F7E-C10E-4BAC-A813-AA1780D9E3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350" y="2417125"/>
            <a:ext cx="4770600" cy="35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6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6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16"/>
          <p:cNvGrpSpPr/>
          <p:nvPr/>
        </p:nvGrpSpPr>
        <p:grpSpPr>
          <a:xfrm>
            <a:off x="635372" y="862150"/>
            <a:ext cx="3479105" cy="2466941"/>
            <a:chOff x="-2680449" y="704321"/>
            <a:chExt cx="4265700" cy="1470080"/>
          </a:xfrm>
        </p:grpSpPr>
        <p:sp>
          <p:nvSpPr>
            <p:cNvPr id="776" name="Google Shape;776;p16"/>
            <p:cNvSpPr txBox="1"/>
            <p:nvPr/>
          </p:nvSpPr>
          <p:spPr>
            <a:xfrm>
              <a:off x="-943196" y="704321"/>
              <a:ext cx="18327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3-2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6"/>
            <p:cNvSpPr txBox="1"/>
            <p:nvPr/>
          </p:nvSpPr>
          <p:spPr>
            <a:xfrm>
              <a:off x="-2680449" y="1679101"/>
              <a:ext cx="42657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16"/>
          <p:cNvGrpSpPr/>
          <p:nvPr/>
        </p:nvGrpSpPr>
        <p:grpSpPr>
          <a:xfrm>
            <a:off x="6480000" y="1620000"/>
            <a:ext cx="3582577" cy="523230"/>
            <a:chOff x="1191929" y="2733030"/>
            <a:chExt cx="3582577" cy="523230"/>
          </a:xfrm>
        </p:grpSpPr>
        <p:sp>
          <p:nvSpPr>
            <p:cNvPr id="779" name="Google Shape;779;p16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6"/>
            <p:cNvSpPr txBox="1"/>
            <p:nvPr/>
          </p:nvSpPr>
          <p:spPr>
            <a:xfrm>
              <a:off x="1976106" y="2733030"/>
              <a:ext cx="279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기온 (최고기온)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16"/>
          <p:cNvGrpSpPr/>
          <p:nvPr/>
        </p:nvGrpSpPr>
        <p:grpSpPr>
          <a:xfrm>
            <a:off x="6480000" y="2700000"/>
            <a:ext cx="2405146" cy="523220"/>
            <a:chOff x="1191929" y="2733040"/>
            <a:chExt cx="2405146" cy="523220"/>
          </a:xfrm>
        </p:grpSpPr>
        <p:sp>
          <p:nvSpPr>
            <p:cNvPr id="782" name="Google Shape;782;p16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6"/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불쾌지수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16"/>
          <p:cNvGrpSpPr/>
          <p:nvPr/>
        </p:nvGrpSpPr>
        <p:grpSpPr>
          <a:xfrm>
            <a:off x="6480000" y="3780000"/>
            <a:ext cx="2046073" cy="523220"/>
            <a:chOff x="1191929" y="2733040"/>
            <a:chExt cx="2046073" cy="523220"/>
          </a:xfrm>
        </p:grpSpPr>
        <p:sp>
          <p:nvSpPr>
            <p:cNvPr id="785" name="Google Shape;785;p16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6"/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전운량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16"/>
          <p:cNvGrpSpPr/>
          <p:nvPr/>
        </p:nvGrpSpPr>
        <p:grpSpPr>
          <a:xfrm>
            <a:off x="6480000" y="4860000"/>
            <a:ext cx="1687000" cy="523220"/>
            <a:chOff x="1191929" y="2733040"/>
            <a:chExt cx="1687000" cy="523220"/>
          </a:xfrm>
        </p:grpSpPr>
        <p:sp>
          <p:nvSpPr>
            <p:cNvPr id="788" name="Google Shape;788;p16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6"/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태풍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90" name="Google Shape;790;p16"/>
          <p:cNvCxnSpPr/>
          <p:nvPr/>
        </p:nvCxnSpPr>
        <p:spPr>
          <a:xfrm>
            <a:off x="6096000" y="2092359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1" name="Google Shape;791;p16"/>
          <p:cNvSpPr/>
          <p:nvPr/>
        </p:nvSpPr>
        <p:spPr>
          <a:xfrm>
            <a:off x="6480000" y="1656000"/>
            <a:ext cx="468000" cy="468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6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6"/>
          <p:cNvSpPr txBox="1"/>
          <p:nvPr/>
        </p:nvSpPr>
        <p:spPr>
          <a:xfrm>
            <a:off x="971539" y="3529119"/>
            <a:ext cx="306986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2010년 전후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8" name="Google Shape;798;g1186defd70d_0_2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9" name="Google Shape;799;g1186defd70d_0_29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1186defd70d_0_29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2010년 전후 </a:t>
            </a:r>
            <a:r>
              <a:rPr lang="ko-KR" sz="2000" b="1"/>
              <a:t>기온</a:t>
            </a: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구간별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1186defd70d_0_29"/>
          <p:cNvSpPr txBox="1"/>
          <p:nvPr/>
        </p:nvSpPr>
        <p:spPr>
          <a:xfrm flipH="1">
            <a:off x="1005800" y="174504"/>
            <a:ext cx="506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1186defd70d_0_29"/>
          <p:cNvSpPr txBox="1"/>
          <p:nvPr/>
        </p:nvSpPr>
        <p:spPr>
          <a:xfrm>
            <a:off x="162559" y="159116"/>
            <a:ext cx="93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3" name="Google Shape;803;g1186defd70d_0_29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04" name="Google Shape;804;g1186defd70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200" y="1697342"/>
            <a:ext cx="8968284" cy="472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9" name="Google Shape;809;g117e2dfcd2e_9_18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0" name="Google Shape;810;g117e2dfcd2e_9_180"/>
          <p:cNvSpPr txBox="1"/>
          <p:nvPr/>
        </p:nvSpPr>
        <p:spPr>
          <a:xfrm>
            <a:off x="162559" y="159116"/>
            <a:ext cx="93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117e2dfcd2e_9_180"/>
          <p:cNvSpPr txBox="1"/>
          <p:nvPr/>
        </p:nvSpPr>
        <p:spPr>
          <a:xfrm flipH="1">
            <a:off x="1005722" y="174504"/>
            <a:ext cx="5065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117e2dfcd2e_9_18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117e2dfcd2e_9_180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기온별 코스피, 코스닥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17e2dfcd2e_9_180"/>
          <p:cNvSpPr txBox="1"/>
          <p:nvPr/>
        </p:nvSpPr>
        <p:spPr>
          <a:xfrm>
            <a:off x="6937401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117e2dfcd2e_9_180"/>
          <p:cNvSpPr txBox="1"/>
          <p:nvPr/>
        </p:nvSpPr>
        <p:spPr>
          <a:xfrm>
            <a:off x="2110323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g117e2dfcd2e_9_180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9" name="Google Shape;819;g117e2dfcd2e_9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225" y="4300450"/>
            <a:ext cx="4026376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117e2dfcd2e_9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075" y="4300450"/>
            <a:ext cx="3626651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117e2dfcd2e_9_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600" y="2352600"/>
            <a:ext cx="3926451" cy="17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117e2dfcd2e_9_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8075" y="2352600"/>
            <a:ext cx="3626651" cy="17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63;p21">
            <a:extLst>
              <a:ext uri="{FF2B5EF4-FFF2-40B4-BE49-F238E27FC236}">
                <a16:creationId xmlns:a16="http://schemas.microsoft.com/office/drawing/2014/main" id="{2C60283A-6550-4E35-8D0D-C688A527005F}"/>
              </a:ext>
            </a:extLst>
          </p:cNvPr>
          <p:cNvSpPr txBox="1"/>
          <p:nvPr/>
        </p:nvSpPr>
        <p:spPr>
          <a:xfrm>
            <a:off x="868623" y="3139088"/>
            <a:ext cx="125568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2001~2010</a:t>
            </a:r>
            <a:r>
              <a:rPr lang="ko-KR" altLang="en-US" b="1" dirty="0"/>
              <a:t>년</a:t>
            </a:r>
            <a:endParaRPr dirty="0"/>
          </a:p>
        </p:txBody>
      </p:sp>
      <p:sp>
        <p:nvSpPr>
          <p:cNvPr id="17" name="Google Shape;464;p21">
            <a:extLst>
              <a:ext uri="{FF2B5EF4-FFF2-40B4-BE49-F238E27FC236}">
                <a16:creationId xmlns:a16="http://schemas.microsoft.com/office/drawing/2014/main" id="{7D2E9740-9B63-4E76-9D97-9BCA7D2FA53F}"/>
              </a:ext>
            </a:extLst>
          </p:cNvPr>
          <p:cNvSpPr txBox="1"/>
          <p:nvPr/>
        </p:nvSpPr>
        <p:spPr>
          <a:xfrm>
            <a:off x="854642" y="5122689"/>
            <a:ext cx="125568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2011~2021</a:t>
            </a:r>
            <a:r>
              <a:rPr lang="ko-KR" altLang="en-US" b="1" dirty="0"/>
              <a:t>년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7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7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0" name="Google Shape;830;p17"/>
          <p:cNvGrpSpPr/>
          <p:nvPr/>
        </p:nvGrpSpPr>
        <p:grpSpPr>
          <a:xfrm>
            <a:off x="635482" y="862132"/>
            <a:ext cx="3478837" cy="2466750"/>
            <a:chOff x="-2680449" y="704321"/>
            <a:chExt cx="4265587" cy="1469989"/>
          </a:xfrm>
        </p:grpSpPr>
        <p:sp>
          <p:nvSpPr>
            <p:cNvPr id="831" name="Google Shape;831;p17"/>
            <p:cNvSpPr txBox="1"/>
            <p:nvPr/>
          </p:nvSpPr>
          <p:spPr>
            <a:xfrm>
              <a:off x="-943196" y="704321"/>
              <a:ext cx="18327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3-2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7"/>
            <p:cNvSpPr txBox="1"/>
            <p:nvPr/>
          </p:nvSpPr>
          <p:spPr>
            <a:xfrm>
              <a:off x="-2680449" y="1679101"/>
              <a:ext cx="4265587" cy="495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17"/>
          <p:cNvGrpSpPr/>
          <p:nvPr/>
        </p:nvGrpSpPr>
        <p:grpSpPr>
          <a:xfrm>
            <a:off x="6480000" y="1620000"/>
            <a:ext cx="3582577" cy="523230"/>
            <a:chOff x="1191929" y="2733030"/>
            <a:chExt cx="3582577" cy="523230"/>
          </a:xfrm>
        </p:grpSpPr>
        <p:sp>
          <p:nvSpPr>
            <p:cNvPr id="834" name="Google Shape;834;p17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7"/>
            <p:cNvSpPr txBox="1"/>
            <p:nvPr/>
          </p:nvSpPr>
          <p:spPr>
            <a:xfrm>
              <a:off x="1976106" y="2733030"/>
              <a:ext cx="279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기온 (최고기온)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6480000" y="2700000"/>
            <a:ext cx="2405146" cy="523220"/>
            <a:chOff x="1191929" y="2733040"/>
            <a:chExt cx="2405146" cy="523220"/>
          </a:xfrm>
        </p:grpSpPr>
        <p:sp>
          <p:nvSpPr>
            <p:cNvPr id="837" name="Google Shape;837;p17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7"/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불쾌지수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9" name="Google Shape;839;p17"/>
          <p:cNvGrpSpPr/>
          <p:nvPr/>
        </p:nvGrpSpPr>
        <p:grpSpPr>
          <a:xfrm>
            <a:off x="6480000" y="3780000"/>
            <a:ext cx="2046073" cy="523220"/>
            <a:chOff x="1191929" y="2733040"/>
            <a:chExt cx="2046073" cy="523220"/>
          </a:xfrm>
        </p:grpSpPr>
        <p:sp>
          <p:nvSpPr>
            <p:cNvPr id="840" name="Google Shape;840;p17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7"/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전운량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2" name="Google Shape;842;p17"/>
          <p:cNvGrpSpPr/>
          <p:nvPr/>
        </p:nvGrpSpPr>
        <p:grpSpPr>
          <a:xfrm>
            <a:off x="6480000" y="4860000"/>
            <a:ext cx="1687000" cy="523220"/>
            <a:chOff x="1191929" y="2733040"/>
            <a:chExt cx="1687000" cy="523220"/>
          </a:xfrm>
        </p:grpSpPr>
        <p:sp>
          <p:nvSpPr>
            <p:cNvPr id="843" name="Google Shape;843;p17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7"/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태풍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45" name="Google Shape;845;p17"/>
          <p:cNvCxnSpPr/>
          <p:nvPr/>
        </p:nvCxnSpPr>
        <p:spPr>
          <a:xfrm>
            <a:off x="6096000" y="2092359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6" name="Google Shape;846;p17"/>
          <p:cNvSpPr/>
          <p:nvPr/>
        </p:nvSpPr>
        <p:spPr>
          <a:xfrm>
            <a:off x="6480000" y="2736000"/>
            <a:ext cx="468000" cy="468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7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7"/>
          <p:cNvSpPr txBox="1"/>
          <p:nvPr/>
        </p:nvSpPr>
        <p:spPr>
          <a:xfrm>
            <a:off x="971539" y="3529119"/>
            <a:ext cx="306986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2010년 전후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3" name="Google Shape;853;g117e2dfcd2e_8_168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4" name="Google Shape;854;g117e2dfcd2e_8_168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g117e2dfcd2e_8_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9123" y="2093622"/>
            <a:ext cx="7513753" cy="4242924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117e2dfcd2e_8_168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2010년 전후 불쾌지수 구간별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117e2dfcd2e_8_168"/>
          <p:cNvSpPr txBox="1"/>
          <p:nvPr/>
        </p:nvSpPr>
        <p:spPr>
          <a:xfrm flipH="1">
            <a:off x="1005722" y="174504"/>
            <a:ext cx="5065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117e2dfcd2e_8_168"/>
          <p:cNvSpPr txBox="1"/>
          <p:nvPr/>
        </p:nvSpPr>
        <p:spPr>
          <a:xfrm>
            <a:off x="162559" y="159116"/>
            <a:ext cx="93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9" name="Google Shape;859;g117e2dfcd2e_8_168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4" name="Google Shape;864;g117e2dfcd2e_8_2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5" name="Google Shape;865;g117e2dfcd2e_8_227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117e2dfcd2e_8_227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2010년 전후 불쾌지수 구간별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g117e2dfcd2e_8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704" y="2436587"/>
            <a:ext cx="4627125" cy="349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117e2dfcd2e_8_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0995" y="2435889"/>
            <a:ext cx="4645008" cy="350108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117e2dfcd2e_8_227"/>
          <p:cNvSpPr txBox="1"/>
          <p:nvPr/>
        </p:nvSpPr>
        <p:spPr>
          <a:xfrm>
            <a:off x="3005296" y="1867185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117e2dfcd2e_8_227"/>
          <p:cNvSpPr txBox="1"/>
          <p:nvPr/>
        </p:nvSpPr>
        <p:spPr>
          <a:xfrm>
            <a:off x="7782704" y="1864113"/>
            <a:ext cx="1404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117e2dfcd2e_8_227"/>
          <p:cNvSpPr txBox="1"/>
          <p:nvPr/>
        </p:nvSpPr>
        <p:spPr>
          <a:xfrm flipH="1">
            <a:off x="1005722" y="174504"/>
            <a:ext cx="5065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117e2dfcd2e_8_227"/>
          <p:cNvSpPr txBox="1"/>
          <p:nvPr/>
        </p:nvSpPr>
        <p:spPr>
          <a:xfrm>
            <a:off x="162559" y="159116"/>
            <a:ext cx="93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3" name="Google Shape;873;g117e2dfcd2e_8_227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8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8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8"/>
          <p:cNvSpPr txBox="1"/>
          <p:nvPr/>
        </p:nvSpPr>
        <p:spPr>
          <a:xfrm>
            <a:off x="635482" y="2497885"/>
            <a:ext cx="34788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2" name="Google Shape;882;p18"/>
          <p:cNvGrpSpPr/>
          <p:nvPr/>
        </p:nvGrpSpPr>
        <p:grpSpPr>
          <a:xfrm>
            <a:off x="6480000" y="1620000"/>
            <a:ext cx="3582577" cy="523230"/>
            <a:chOff x="1191929" y="2733030"/>
            <a:chExt cx="3582577" cy="523230"/>
          </a:xfrm>
        </p:grpSpPr>
        <p:sp>
          <p:nvSpPr>
            <p:cNvPr id="883" name="Google Shape;883;p1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8"/>
            <p:cNvSpPr txBox="1"/>
            <p:nvPr/>
          </p:nvSpPr>
          <p:spPr>
            <a:xfrm>
              <a:off x="1976106" y="2733030"/>
              <a:ext cx="279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기온 (최고기온)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18"/>
          <p:cNvGrpSpPr/>
          <p:nvPr/>
        </p:nvGrpSpPr>
        <p:grpSpPr>
          <a:xfrm>
            <a:off x="6480000" y="2700000"/>
            <a:ext cx="2405146" cy="523220"/>
            <a:chOff x="1191929" y="2733040"/>
            <a:chExt cx="2405146" cy="523220"/>
          </a:xfrm>
        </p:grpSpPr>
        <p:sp>
          <p:nvSpPr>
            <p:cNvPr id="886" name="Google Shape;886;p1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8"/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불쾌지수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p18"/>
          <p:cNvGrpSpPr/>
          <p:nvPr/>
        </p:nvGrpSpPr>
        <p:grpSpPr>
          <a:xfrm>
            <a:off x="6480000" y="3780000"/>
            <a:ext cx="2046073" cy="523220"/>
            <a:chOff x="1191929" y="2733040"/>
            <a:chExt cx="2046073" cy="523220"/>
          </a:xfrm>
        </p:grpSpPr>
        <p:sp>
          <p:nvSpPr>
            <p:cNvPr id="889" name="Google Shape;889;p1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8"/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전운량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18"/>
          <p:cNvGrpSpPr/>
          <p:nvPr/>
        </p:nvGrpSpPr>
        <p:grpSpPr>
          <a:xfrm>
            <a:off x="6480000" y="4860000"/>
            <a:ext cx="1687000" cy="523220"/>
            <a:chOff x="1191929" y="2733040"/>
            <a:chExt cx="1687000" cy="523220"/>
          </a:xfrm>
        </p:grpSpPr>
        <p:sp>
          <p:nvSpPr>
            <p:cNvPr id="892" name="Google Shape;892;p18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8"/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태풍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4" name="Google Shape;894;p18"/>
          <p:cNvCxnSpPr/>
          <p:nvPr/>
        </p:nvCxnSpPr>
        <p:spPr>
          <a:xfrm>
            <a:off x="6096000" y="2092359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5" name="Google Shape;895;p18"/>
          <p:cNvSpPr/>
          <p:nvPr/>
        </p:nvSpPr>
        <p:spPr>
          <a:xfrm>
            <a:off x="6480000" y="3816000"/>
            <a:ext cx="468000" cy="468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8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8"/>
          <p:cNvSpPr txBox="1"/>
          <p:nvPr/>
        </p:nvSpPr>
        <p:spPr>
          <a:xfrm>
            <a:off x="971539" y="3529119"/>
            <a:ext cx="306986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2010년 전후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8"/>
          <p:cNvSpPr txBox="1"/>
          <p:nvPr/>
        </p:nvSpPr>
        <p:spPr>
          <a:xfrm>
            <a:off x="2052275" y="862150"/>
            <a:ext cx="149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3-2 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/>
          <p:nvPr/>
        </p:nvSpPr>
        <p:spPr>
          <a:xfrm>
            <a:off x="-2" y="975361"/>
            <a:ext cx="12192000" cy="5882639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1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1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주제 선정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1696277" y="1769096"/>
            <a:ext cx="8799300" cy="4340700"/>
          </a:xfrm>
          <a:prstGeom prst="rect">
            <a:avLst/>
          </a:prstGeom>
          <a:noFill/>
          <a:ln w="9525" cap="flat" cmpd="sng">
            <a:solidFill>
              <a:schemeClr val="accent1">
                <a:alpha val="34901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기분이 좋은 상태에서는 긍정적인 방향으로 평가하려는 경향이 강하며,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이는 의사결정에 직접적인 영향을 미친다.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Bagozzi, Gopinath, and Nyer(1999) The role of emotions in marketing</a:t>
            </a:r>
            <a:endParaRPr sz="12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뉴욕 시의 날씨와 뉴욕 증권 거래소의 주가 지수를 분석한 결과,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흐린 시간이 긴 날의 주식 수익률은 흐린 시간이 짧은 날에 비해서 유의적으로 낮다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Edward M. Saunders, Jr. (1993) Stock Prices and Wall Street Weather, The American Economic Review , Vol. 83, No. 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0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0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일조량과 주식 연간 수익률 간의 관계를 분석한 결과,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뉴욕의 경우 하루 종일 해가 난 날의 연간 수익률은 평균 24%로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하루 종일 흐린 날의 연간 수익률인 8% 보다 유의적으로 높다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David Hirshleifer, Tyler Shumway (2003) Good Day Sunshine: Stock Returns and the Weather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1"/>
          <p:cNvCxnSpPr/>
          <p:nvPr/>
        </p:nvCxnSpPr>
        <p:spPr>
          <a:xfrm>
            <a:off x="1800446" y="3872786"/>
            <a:ext cx="859110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1"/>
          <p:cNvCxnSpPr/>
          <p:nvPr/>
        </p:nvCxnSpPr>
        <p:spPr>
          <a:xfrm>
            <a:off x="2931042" y="5583052"/>
            <a:ext cx="63918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"/>
          <p:cNvSpPr/>
          <p:nvPr/>
        </p:nvSpPr>
        <p:spPr>
          <a:xfrm>
            <a:off x="1515522" y="1769004"/>
            <a:ext cx="9231991" cy="1000700"/>
          </a:xfrm>
          <a:prstGeom prst="bracketPair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1515522" y="3081130"/>
            <a:ext cx="9231900" cy="1237800"/>
          </a:xfrm>
          <a:prstGeom prst="bracketPair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1510978" y="4723870"/>
            <a:ext cx="9231990" cy="1446389"/>
          </a:xfrm>
          <a:prstGeom prst="bracketPair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1673" y="4284575"/>
            <a:ext cx="4194327" cy="200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7036" y="2291654"/>
            <a:ext cx="4239224" cy="195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5" name="Google Shape;905;p5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6" name="Google Shape;906;p59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1673" y="2291653"/>
            <a:ext cx="4181700" cy="1915827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59"/>
          <p:cNvSpPr txBox="1"/>
          <p:nvPr/>
        </p:nvSpPr>
        <p:spPr>
          <a:xfrm>
            <a:off x="6912000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 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9"/>
          <p:cNvSpPr txBox="1"/>
          <p:nvPr/>
        </p:nvSpPr>
        <p:spPr>
          <a:xfrm>
            <a:off x="2110323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 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97036" y="4284575"/>
            <a:ext cx="4181700" cy="213654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59"/>
          <p:cNvSpPr txBox="1"/>
          <p:nvPr/>
        </p:nvSpPr>
        <p:spPr>
          <a:xfrm>
            <a:off x="540390" y="3116577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2001~2010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9"/>
          <p:cNvSpPr txBox="1"/>
          <p:nvPr/>
        </p:nvSpPr>
        <p:spPr>
          <a:xfrm>
            <a:off x="536749" y="4845942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2011~2021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9"/>
          <p:cNvSpPr txBox="1"/>
          <p:nvPr/>
        </p:nvSpPr>
        <p:spPr>
          <a:xfrm flipH="1">
            <a:off x="1005722" y="174504"/>
            <a:ext cx="5065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9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2010년 전후 전운량에 따른 평균 주가 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59"/>
          <p:cNvSpPr txBox="1"/>
          <p:nvPr/>
        </p:nvSpPr>
        <p:spPr>
          <a:xfrm>
            <a:off x="162559" y="159116"/>
            <a:ext cx="93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59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60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2" name="Google Shape;922;p60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60"/>
          <p:cNvSpPr txBox="1"/>
          <p:nvPr/>
        </p:nvSpPr>
        <p:spPr>
          <a:xfrm>
            <a:off x="6937401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0"/>
          <p:cNvSpPr txBox="1"/>
          <p:nvPr/>
        </p:nvSpPr>
        <p:spPr>
          <a:xfrm>
            <a:off x="2110323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0"/>
          <p:cNvSpPr txBox="1"/>
          <p:nvPr/>
        </p:nvSpPr>
        <p:spPr>
          <a:xfrm>
            <a:off x="540390" y="3116577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2001~2010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0"/>
          <p:cNvSpPr txBox="1"/>
          <p:nvPr/>
        </p:nvSpPr>
        <p:spPr>
          <a:xfrm>
            <a:off x="536749" y="4845942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2011~2021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7" name="Google Shape;927;p60"/>
          <p:cNvGraphicFramePr/>
          <p:nvPr/>
        </p:nvGraphicFramePr>
        <p:xfrm>
          <a:off x="1901673" y="2291654"/>
          <a:ext cx="4239224" cy="2045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r:id="rId4" imgW="4239224" imgH="2045953" progId="Paint.Picture">
                  <p:embed/>
                </p:oleObj>
              </mc:Choice>
              <mc:Fallback>
                <p:oleObj r:id="rId4" imgW="4239224" imgH="2045953" progId="Paint.Picture">
                  <p:embed/>
                  <p:pic>
                    <p:nvPicPr>
                      <p:cNvPr id="927" name="Google Shape;927;p6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901673" y="2291654"/>
                        <a:ext cx="4239224" cy="20459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8" name="Google Shape;928;p60"/>
          <p:cNvGraphicFramePr/>
          <p:nvPr/>
        </p:nvGraphicFramePr>
        <p:xfrm>
          <a:off x="1901673" y="4354477"/>
          <a:ext cx="4181700" cy="2066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r:id="rId6" imgW="4181700" imgH="2066473" progId="Paint.Picture">
                  <p:embed/>
                </p:oleObj>
              </mc:Choice>
              <mc:Fallback>
                <p:oleObj r:id="rId6" imgW="4181700" imgH="2066473" progId="Paint.Picture">
                  <p:embed/>
                  <p:pic>
                    <p:nvPicPr>
                      <p:cNvPr id="928" name="Google Shape;928;p60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1901673" y="4354477"/>
                        <a:ext cx="4181700" cy="2066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9" name="Google Shape;929;p60"/>
          <p:cNvGraphicFramePr/>
          <p:nvPr/>
        </p:nvGraphicFramePr>
        <p:xfrm>
          <a:off x="6697036" y="2279110"/>
          <a:ext cx="4309630" cy="2045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r:id="rId8" imgW="4309630" imgH="2045954" progId="Paint.Picture">
                  <p:embed/>
                </p:oleObj>
              </mc:Choice>
              <mc:Fallback>
                <p:oleObj r:id="rId8" imgW="4309630" imgH="2045954" progId="Paint.Picture">
                  <p:embed/>
                  <p:pic>
                    <p:nvPicPr>
                      <p:cNvPr id="929" name="Google Shape;929;p60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6697036" y="2279110"/>
                        <a:ext cx="4309630" cy="2045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0" name="Google Shape;930;p60"/>
          <p:cNvGraphicFramePr/>
          <p:nvPr/>
        </p:nvGraphicFramePr>
        <p:xfrm>
          <a:off x="6697036" y="4357187"/>
          <a:ext cx="4309630" cy="2063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r:id="rId10" imgW="4309630" imgH="2063764" progId="Paint.Picture">
                  <p:embed/>
                </p:oleObj>
              </mc:Choice>
              <mc:Fallback>
                <p:oleObj r:id="rId10" imgW="4309630" imgH="2063764" progId="Paint.Picture">
                  <p:embed/>
                  <p:pic>
                    <p:nvPicPr>
                      <p:cNvPr id="930" name="Google Shape;930;p60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6697036" y="4357187"/>
                        <a:ext cx="4309630" cy="2063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" name="Google Shape;931;p60"/>
          <p:cNvSpPr txBox="1"/>
          <p:nvPr/>
        </p:nvSpPr>
        <p:spPr>
          <a:xfrm flipH="1">
            <a:off x="1005722" y="174504"/>
            <a:ext cx="5065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0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2010년 전후 전운량에 따른 평균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0"/>
          <p:cNvSpPr txBox="1"/>
          <p:nvPr/>
        </p:nvSpPr>
        <p:spPr>
          <a:xfrm>
            <a:off x="162559" y="159116"/>
            <a:ext cx="93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60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7" name="Google Shape;957;p62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8" name="Google Shape;958;p62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2"/>
          <p:cNvSpPr txBox="1"/>
          <p:nvPr/>
        </p:nvSpPr>
        <p:spPr>
          <a:xfrm>
            <a:off x="6937401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2"/>
          <p:cNvSpPr txBox="1"/>
          <p:nvPr/>
        </p:nvSpPr>
        <p:spPr>
          <a:xfrm>
            <a:off x="2110323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2"/>
          <p:cNvSpPr txBox="1"/>
          <p:nvPr/>
        </p:nvSpPr>
        <p:spPr>
          <a:xfrm>
            <a:off x="540390" y="3116577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2001~2010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2"/>
          <p:cNvSpPr txBox="1"/>
          <p:nvPr/>
        </p:nvSpPr>
        <p:spPr>
          <a:xfrm>
            <a:off x="536749" y="4845942"/>
            <a:ext cx="1241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2011~2021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2"/>
          <p:cNvSpPr txBox="1"/>
          <p:nvPr/>
        </p:nvSpPr>
        <p:spPr>
          <a:xfrm flipH="1">
            <a:off x="1005722" y="174504"/>
            <a:ext cx="5065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2"/>
          <p:cNvSpPr txBox="1"/>
          <p:nvPr/>
        </p:nvSpPr>
        <p:spPr>
          <a:xfrm>
            <a:off x="432000" y="1052342"/>
            <a:ext cx="9808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증감률의 관계 분포도</a:t>
            </a:r>
            <a:endParaRPr/>
          </a:p>
        </p:txBody>
      </p:sp>
      <p:pic>
        <p:nvPicPr>
          <p:cNvPr id="965" name="Google Shape;96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5711" y="2304907"/>
            <a:ext cx="4137662" cy="189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9396" y="4357186"/>
            <a:ext cx="4150289" cy="191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9305" y="2304756"/>
            <a:ext cx="4217361" cy="191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7437" y="4371447"/>
            <a:ext cx="4169229" cy="1884041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62"/>
          <p:cNvSpPr txBox="1"/>
          <p:nvPr/>
        </p:nvSpPr>
        <p:spPr>
          <a:xfrm>
            <a:off x="162559" y="159116"/>
            <a:ext cx="93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0" name="Google Shape;970;p62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5" name="Google Shape;975;g118c5305724_0_116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6" name="Google Shape;976;g118c5305724_0_116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118c5305724_0_116"/>
          <p:cNvSpPr txBox="1"/>
          <p:nvPr/>
        </p:nvSpPr>
        <p:spPr>
          <a:xfrm>
            <a:off x="8583800" y="1800000"/>
            <a:ext cx="25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2011년부터의 분포도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118c5305724_0_116"/>
          <p:cNvSpPr txBox="1"/>
          <p:nvPr/>
        </p:nvSpPr>
        <p:spPr>
          <a:xfrm>
            <a:off x="4739713" y="1800000"/>
            <a:ext cx="27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2010년 까지의 분포도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118c5305724_0_116"/>
          <p:cNvSpPr txBox="1"/>
          <p:nvPr/>
        </p:nvSpPr>
        <p:spPr>
          <a:xfrm>
            <a:off x="784388" y="1800000"/>
            <a:ext cx="27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일자의 분포도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g118c5305724_0_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2497" y="1173725"/>
            <a:ext cx="8477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g118c5305724_0_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988" y="2214638"/>
            <a:ext cx="3781425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g118c5305724_0_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3813" y="2371675"/>
            <a:ext cx="3640975" cy="357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g118c5305724_0_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77188" y="2186075"/>
            <a:ext cx="379095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g118c5305724_0_116"/>
          <p:cNvSpPr txBox="1"/>
          <p:nvPr/>
        </p:nvSpPr>
        <p:spPr>
          <a:xfrm flipH="1">
            <a:off x="1005722" y="174504"/>
            <a:ext cx="5065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118c5305724_0_116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증감률의 관계 분포도 - </a:t>
            </a:r>
            <a:r>
              <a:rPr lang="ko-KR" b="1"/>
              <a:t>전운량 구간별 코스피 증감률</a:t>
            </a:r>
            <a:endParaRPr/>
          </a:p>
        </p:txBody>
      </p:sp>
      <p:sp>
        <p:nvSpPr>
          <p:cNvPr id="986" name="Google Shape;986;g118c5305724_0_116"/>
          <p:cNvSpPr txBox="1"/>
          <p:nvPr/>
        </p:nvSpPr>
        <p:spPr>
          <a:xfrm>
            <a:off x="162559" y="159116"/>
            <a:ext cx="93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7" name="Google Shape;987;g118c5305724_0_116"/>
          <p:cNvCxnSpPr/>
          <p:nvPr/>
        </p:nvCxnSpPr>
        <p:spPr>
          <a:xfrm>
            <a:off x="540000" y="1544754"/>
            <a:ext cx="73846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2" name="Google Shape;992;g118c5305724_0_13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3" name="Google Shape;993;g118c5305724_0_134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g118c5305724_0_134"/>
          <p:cNvSpPr txBox="1"/>
          <p:nvPr/>
        </p:nvSpPr>
        <p:spPr>
          <a:xfrm>
            <a:off x="8583800" y="1800000"/>
            <a:ext cx="25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2011년부터의 분포도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118c5305724_0_134"/>
          <p:cNvSpPr txBox="1"/>
          <p:nvPr/>
        </p:nvSpPr>
        <p:spPr>
          <a:xfrm>
            <a:off x="4739713" y="1800000"/>
            <a:ext cx="27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2010년 까지의 분포도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118c5305724_0_134"/>
          <p:cNvSpPr txBox="1"/>
          <p:nvPr/>
        </p:nvSpPr>
        <p:spPr>
          <a:xfrm>
            <a:off x="784388" y="1800000"/>
            <a:ext cx="27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일자의 분포도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7" name="Google Shape;997;g118c5305724_0_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2497" y="1173725"/>
            <a:ext cx="8477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118c5305724_0_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75" y="2277525"/>
            <a:ext cx="3752850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g118c5305724_0_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9525" y="2352600"/>
            <a:ext cx="3655263" cy="363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g118c5305724_0_1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77188" y="2304025"/>
            <a:ext cx="37623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g118c5305724_0_134"/>
          <p:cNvSpPr txBox="1"/>
          <p:nvPr/>
        </p:nvSpPr>
        <p:spPr>
          <a:xfrm flipH="1">
            <a:off x="1005722" y="174504"/>
            <a:ext cx="5065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118c5305724_0_134"/>
          <p:cNvSpPr txBox="1"/>
          <p:nvPr/>
        </p:nvSpPr>
        <p:spPr>
          <a:xfrm>
            <a:off x="162559" y="159116"/>
            <a:ext cx="93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118c5305724_0_134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전운량과 증감률의 관계 분포도 - </a:t>
            </a:r>
            <a:r>
              <a:rPr lang="ko-KR" b="1"/>
              <a:t>전운량 구간별 코스닥 증감률</a:t>
            </a:r>
            <a:endParaRPr/>
          </a:p>
        </p:txBody>
      </p:sp>
      <p:cxnSp>
        <p:nvCxnSpPr>
          <p:cNvPr id="1004" name="Google Shape;1004;g118c5305724_0_134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9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9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2" name="Google Shape;1012;p19"/>
          <p:cNvGrpSpPr/>
          <p:nvPr/>
        </p:nvGrpSpPr>
        <p:grpSpPr>
          <a:xfrm>
            <a:off x="635372" y="862150"/>
            <a:ext cx="3479105" cy="2466941"/>
            <a:chOff x="-2680449" y="704321"/>
            <a:chExt cx="4265700" cy="1470080"/>
          </a:xfrm>
        </p:grpSpPr>
        <p:sp>
          <p:nvSpPr>
            <p:cNvPr id="1013" name="Google Shape;1013;p19"/>
            <p:cNvSpPr txBox="1"/>
            <p:nvPr/>
          </p:nvSpPr>
          <p:spPr>
            <a:xfrm>
              <a:off x="-943196" y="704321"/>
              <a:ext cx="18639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3-2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9"/>
            <p:cNvSpPr txBox="1"/>
            <p:nvPr/>
          </p:nvSpPr>
          <p:spPr>
            <a:xfrm>
              <a:off x="-2680449" y="1679101"/>
              <a:ext cx="42657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5" name="Google Shape;1015;p19"/>
          <p:cNvGrpSpPr/>
          <p:nvPr/>
        </p:nvGrpSpPr>
        <p:grpSpPr>
          <a:xfrm>
            <a:off x="6480000" y="1620000"/>
            <a:ext cx="3582577" cy="523230"/>
            <a:chOff x="1191929" y="2733030"/>
            <a:chExt cx="3582577" cy="523230"/>
          </a:xfrm>
        </p:grpSpPr>
        <p:sp>
          <p:nvSpPr>
            <p:cNvPr id="1016" name="Google Shape;1016;p19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9"/>
            <p:cNvSpPr txBox="1"/>
            <p:nvPr/>
          </p:nvSpPr>
          <p:spPr>
            <a:xfrm>
              <a:off x="1976106" y="2733030"/>
              <a:ext cx="2798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기온 (최고기온)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8" name="Google Shape;1018;p19"/>
          <p:cNvGrpSpPr/>
          <p:nvPr/>
        </p:nvGrpSpPr>
        <p:grpSpPr>
          <a:xfrm>
            <a:off x="6480000" y="2700000"/>
            <a:ext cx="2405146" cy="523220"/>
            <a:chOff x="1191929" y="2733040"/>
            <a:chExt cx="2405146" cy="523220"/>
          </a:xfrm>
        </p:grpSpPr>
        <p:sp>
          <p:nvSpPr>
            <p:cNvPr id="1019" name="Google Shape;1019;p19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9"/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불쾌지수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Google Shape;1021;p19"/>
          <p:cNvGrpSpPr/>
          <p:nvPr/>
        </p:nvGrpSpPr>
        <p:grpSpPr>
          <a:xfrm>
            <a:off x="6480000" y="3780000"/>
            <a:ext cx="2046073" cy="523220"/>
            <a:chOff x="1191929" y="2733040"/>
            <a:chExt cx="2046073" cy="523220"/>
          </a:xfrm>
        </p:grpSpPr>
        <p:sp>
          <p:nvSpPr>
            <p:cNvPr id="1022" name="Google Shape;1022;p19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9"/>
            <p:cNvSpPr txBox="1"/>
            <p:nvPr/>
          </p:nvSpPr>
          <p:spPr>
            <a:xfrm>
              <a:off x="1976118" y="2733040"/>
              <a:ext cx="12618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전운량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4" name="Google Shape;1024;p19"/>
          <p:cNvGrpSpPr/>
          <p:nvPr/>
        </p:nvGrpSpPr>
        <p:grpSpPr>
          <a:xfrm>
            <a:off x="6480000" y="4860000"/>
            <a:ext cx="1687000" cy="523220"/>
            <a:chOff x="1191929" y="2733040"/>
            <a:chExt cx="1687000" cy="523220"/>
          </a:xfrm>
        </p:grpSpPr>
        <p:sp>
          <p:nvSpPr>
            <p:cNvPr id="1025" name="Google Shape;1025;p19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9"/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태풍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7" name="Google Shape;1027;p19"/>
          <p:cNvCxnSpPr/>
          <p:nvPr/>
        </p:nvCxnSpPr>
        <p:spPr>
          <a:xfrm>
            <a:off x="6096000" y="2092359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8" name="Google Shape;1028;p19"/>
          <p:cNvSpPr/>
          <p:nvPr/>
        </p:nvSpPr>
        <p:spPr>
          <a:xfrm>
            <a:off x="6480000" y="4896000"/>
            <a:ext cx="468000" cy="468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9"/>
          <p:cNvSpPr txBox="1"/>
          <p:nvPr/>
        </p:nvSpPr>
        <p:spPr>
          <a:xfrm>
            <a:off x="971539" y="3529119"/>
            <a:ext cx="306986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2010년 전후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Google Shape;1035;g1186defd70d_18_4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6" name="Google Shape;1036;g1186defd70d_18_44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g1186defd70d_18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200" y="2127075"/>
            <a:ext cx="10337899" cy="16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1186defd70d_18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2100" y="4512600"/>
            <a:ext cx="10096001" cy="16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g1186defd70d_18_44"/>
          <p:cNvSpPr txBox="1"/>
          <p:nvPr/>
        </p:nvSpPr>
        <p:spPr>
          <a:xfrm>
            <a:off x="298490" y="3116552"/>
            <a:ext cx="124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2001~2010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1186defd70d_18_44"/>
          <p:cNvSpPr txBox="1"/>
          <p:nvPr/>
        </p:nvSpPr>
        <p:spPr>
          <a:xfrm>
            <a:off x="298499" y="4845930"/>
            <a:ext cx="124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2011~2021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g1186defd70d_18_44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/>
              <a:t>강수량에 따른 주가지수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2" name="Google Shape;1042;g1186defd70d_18_44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3" name="Google Shape;1043;g1186defd70d_18_44"/>
          <p:cNvSpPr txBox="1"/>
          <p:nvPr/>
        </p:nvSpPr>
        <p:spPr>
          <a:xfrm flipH="1">
            <a:off x="1005800" y="174504"/>
            <a:ext cx="506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1186defd70d_18_44"/>
          <p:cNvSpPr txBox="1"/>
          <p:nvPr/>
        </p:nvSpPr>
        <p:spPr>
          <a:xfrm>
            <a:off x="162559" y="159116"/>
            <a:ext cx="93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g1186defd70d_18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8624" y="1221499"/>
            <a:ext cx="811876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Google Shape;1050;g1186defd70d_15_3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1" name="Google Shape;1051;g1186defd70d_15_37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g1186defd70d_15_37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/>
              <a:t>강수빈도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3" name="Google Shape;1053;g1186defd70d_15_37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4" name="Google Shape;1054;g1186defd70d_15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800" y="2371650"/>
            <a:ext cx="4487150" cy="35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g1186defd70d_15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575" y="2371650"/>
            <a:ext cx="4487150" cy="35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1186defd70d_15_37"/>
          <p:cNvSpPr txBox="1"/>
          <p:nvPr/>
        </p:nvSpPr>
        <p:spPr>
          <a:xfrm>
            <a:off x="3005296" y="1867185"/>
            <a:ext cx="14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</a:rPr>
              <a:t>2010년 이전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g1186defd70d_15_37"/>
          <p:cNvSpPr txBox="1"/>
          <p:nvPr/>
        </p:nvSpPr>
        <p:spPr>
          <a:xfrm>
            <a:off x="7782704" y="1864113"/>
            <a:ext cx="14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</a:rPr>
              <a:t>2011년 이후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g1186defd70d_15_37"/>
          <p:cNvSpPr txBox="1"/>
          <p:nvPr/>
        </p:nvSpPr>
        <p:spPr>
          <a:xfrm flipH="1">
            <a:off x="1005800" y="174504"/>
            <a:ext cx="506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1186defd70d_15_37"/>
          <p:cNvSpPr txBox="1"/>
          <p:nvPr/>
        </p:nvSpPr>
        <p:spPr>
          <a:xfrm>
            <a:off x="162559" y="159116"/>
            <a:ext cx="93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4" name="Google Shape;1064;g1186defd70d_18_2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5" name="Google Shape;1065;g1186defd70d_18_23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1186defd70d_18_23"/>
          <p:cNvSpPr txBox="1"/>
          <p:nvPr/>
        </p:nvSpPr>
        <p:spPr>
          <a:xfrm>
            <a:off x="6937401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g1186defd70d_18_23"/>
          <p:cNvSpPr txBox="1"/>
          <p:nvPr/>
        </p:nvSpPr>
        <p:spPr>
          <a:xfrm>
            <a:off x="2122948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g1186defd70d_18_23"/>
          <p:cNvSpPr txBox="1"/>
          <p:nvPr/>
        </p:nvSpPr>
        <p:spPr>
          <a:xfrm>
            <a:off x="540390" y="3116577"/>
            <a:ext cx="124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2001~2010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g1186defd70d_18_23"/>
          <p:cNvSpPr txBox="1"/>
          <p:nvPr/>
        </p:nvSpPr>
        <p:spPr>
          <a:xfrm>
            <a:off x="536749" y="4845942"/>
            <a:ext cx="124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2011~2021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g1186defd70d_18_23"/>
          <p:cNvSpPr txBox="1"/>
          <p:nvPr/>
        </p:nvSpPr>
        <p:spPr>
          <a:xfrm flipH="1">
            <a:off x="1005800" y="174504"/>
            <a:ext cx="506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1186defd70d_18_23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2010년 전후 </a:t>
            </a:r>
            <a:r>
              <a:rPr lang="ko-KR" sz="2000" b="1"/>
              <a:t>강수 강도에</a:t>
            </a: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따른 평균 증감률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1186defd70d_18_23"/>
          <p:cNvSpPr txBox="1"/>
          <p:nvPr/>
        </p:nvSpPr>
        <p:spPr>
          <a:xfrm>
            <a:off x="162559" y="159116"/>
            <a:ext cx="93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3" name="Google Shape;1073;g1186defd70d_18_23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74" name="Google Shape;1074;g1186defd70d_18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300" y="2270525"/>
            <a:ext cx="4181700" cy="20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g1186defd70d_18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300" y="4278375"/>
            <a:ext cx="4169075" cy="21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1186defd70d_18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7025" y="2231750"/>
            <a:ext cx="4309649" cy="21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g1186defd70d_18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8075" y="4345750"/>
            <a:ext cx="4267550" cy="21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g1186defd70d_18_9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3" name="Google Shape;1083;g1186defd70d_18_93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g1186defd70d_18_93"/>
          <p:cNvSpPr txBox="1"/>
          <p:nvPr/>
        </p:nvSpPr>
        <p:spPr>
          <a:xfrm>
            <a:off x="6937401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코스닥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g1186defd70d_18_93"/>
          <p:cNvSpPr txBox="1"/>
          <p:nvPr/>
        </p:nvSpPr>
        <p:spPr>
          <a:xfrm>
            <a:off x="2122948" y="1800000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1186defd70d_18_93"/>
          <p:cNvSpPr txBox="1"/>
          <p:nvPr/>
        </p:nvSpPr>
        <p:spPr>
          <a:xfrm>
            <a:off x="540390" y="3116577"/>
            <a:ext cx="124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2001~2010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g1186defd70d_18_93"/>
          <p:cNvSpPr txBox="1"/>
          <p:nvPr/>
        </p:nvSpPr>
        <p:spPr>
          <a:xfrm>
            <a:off x="536749" y="4845942"/>
            <a:ext cx="124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2011~2021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g1186defd70d_18_93"/>
          <p:cNvSpPr txBox="1"/>
          <p:nvPr/>
        </p:nvSpPr>
        <p:spPr>
          <a:xfrm flipH="1">
            <a:off x="1005800" y="174504"/>
            <a:ext cx="506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분석 -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2010년 전후 분석</a:t>
            </a:r>
            <a:endParaRPr sz="20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g1186defd70d_18_93"/>
          <p:cNvSpPr txBox="1"/>
          <p:nvPr/>
        </p:nvSpPr>
        <p:spPr>
          <a:xfrm>
            <a:off x="432000" y="1052342"/>
            <a:ext cx="980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2010년 전후 </a:t>
            </a:r>
            <a:r>
              <a:rPr lang="ko-KR" sz="2000" b="1"/>
              <a:t>강수 강도에</a:t>
            </a: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따른 </a:t>
            </a:r>
            <a:r>
              <a:rPr lang="ko-KR" sz="2000" b="1"/>
              <a:t>상승, 하락 일 수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g1186defd70d_18_93"/>
          <p:cNvSpPr txBox="1"/>
          <p:nvPr/>
        </p:nvSpPr>
        <p:spPr>
          <a:xfrm>
            <a:off x="162559" y="159116"/>
            <a:ext cx="93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3-2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1" name="Google Shape;1091;g1186defd70d_18_93"/>
          <p:cNvCxnSpPr/>
          <p:nvPr/>
        </p:nvCxnSpPr>
        <p:spPr>
          <a:xfrm>
            <a:off x="540000" y="1544754"/>
            <a:ext cx="738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92" name="Google Shape;1092;g1186defd70d_18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300" y="2265775"/>
            <a:ext cx="4181700" cy="20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1186defd70d_18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300" y="4312075"/>
            <a:ext cx="4169075" cy="21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g1186defd70d_18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7025" y="2231750"/>
            <a:ext cx="4309649" cy="21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g1186defd70d_18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8075" y="4312075"/>
            <a:ext cx="4267550" cy="21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1128924" y="1632680"/>
            <a:ext cx="9924737" cy="2242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 txBox="1"/>
          <p:nvPr/>
        </p:nvSpPr>
        <p:spPr>
          <a:xfrm flipH="1">
            <a:off x="5044812" y="4431281"/>
            <a:ext cx="2092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행동투자론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4"/>
          <p:cNvCxnSpPr/>
          <p:nvPr/>
        </p:nvCxnSpPr>
        <p:spPr>
          <a:xfrm>
            <a:off x="5724261" y="4896451"/>
            <a:ext cx="73406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4"/>
          <p:cNvSpPr txBox="1"/>
          <p:nvPr/>
        </p:nvSpPr>
        <p:spPr>
          <a:xfrm>
            <a:off x="2887981" y="5339592"/>
            <a:ext cx="673172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주식을 구매하는데 있어, 이성적 판단에 근거하지 않고,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날씨, 기분 등이 소비자의 심리에 영향을 끼쳐 주식을 구매한다는 이론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2463" y="2120631"/>
            <a:ext cx="1191887" cy="119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7050" y="2235046"/>
            <a:ext cx="1088487" cy="108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 rot="10800000" flipH="1">
            <a:off x="3960994" y="2726524"/>
            <a:ext cx="1263374" cy="100274"/>
          </a:xfrm>
          <a:prstGeom prst="rightArrow">
            <a:avLst>
              <a:gd name="adj1" fmla="val 34898"/>
              <a:gd name="adj2" fmla="val 9164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0" y="6575307"/>
            <a:ext cx="12192000" cy="282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4" descr="일부 흐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7650" y="1966244"/>
            <a:ext cx="1500662" cy="150066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주제 선정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/>
          <p:nvPr/>
        </p:nvSpPr>
        <p:spPr>
          <a:xfrm rot="10800000" flipH="1">
            <a:off x="7117313" y="2726524"/>
            <a:ext cx="1263374" cy="100274"/>
          </a:xfrm>
          <a:prstGeom prst="rightArrow">
            <a:avLst>
              <a:gd name="adj1" fmla="val 34898"/>
              <a:gd name="adj2" fmla="val 9164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41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41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3" name="Google Shape;1103;p41"/>
          <p:cNvGrpSpPr/>
          <p:nvPr/>
        </p:nvGrpSpPr>
        <p:grpSpPr>
          <a:xfrm>
            <a:off x="717240" y="862125"/>
            <a:ext cx="4052265" cy="2488830"/>
            <a:chOff x="-2580201" y="704317"/>
            <a:chExt cx="4968698" cy="1483147"/>
          </a:xfrm>
        </p:grpSpPr>
        <p:sp>
          <p:nvSpPr>
            <p:cNvPr id="1104" name="Google Shape;1104;p41"/>
            <p:cNvSpPr txBox="1"/>
            <p:nvPr/>
          </p:nvSpPr>
          <p:spPr>
            <a:xfrm>
              <a:off x="-943191" y="704317"/>
              <a:ext cx="1694679" cy="311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4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1"/>
            <p:cNvSpPr txBox="1"/>
            <p:nvPr/>
          </p:nvSpPr>
          <p:spPr>
            <a:xfrm>
              <a:off x="-2580201" y="1692280"/>
              <a:ext cx="4968698" cy="495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분석 결과</a:t>
              </a: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6" name="Google Shape;1106;p41"/>
          <p:cNvGrpSpPr/>
          <p:nvPr/>
        </p:nvGrpSpPr>
        <p:grpSpPr>
          <a:xfrm>
            <a:off x="6480000" y="2700000"/>
            <a:ext cx="2531783" cy="523220"/>
            <a:chOff x="1191929" y="2733040"/>
            <a:chExt cx="2531783" cy="523220"/>
          </a:xfrm>
        </p:grpSpPr>
        <p:sp>
          <p:nvSpPr>
            <p:cNvPr id="1107" name="Google Shape;1107;p41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1"/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분석 결과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09" name="Google Shape;1109;p41"/>
          <p:cNvCxnSpPr/>
          <p:nvPr/>
        </p:nvCxnSpPr>
        <p:spPr>
          <a:xfrm>
            <a:off x="6088912" y="2340000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0" name="Google Shape;1110;p41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3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3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6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8" name="Google Shape;1118;p63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000" y="305609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0000" y="429582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3"/>
          <p:cNvSpPr txBox="1"/>
          <p:nvPr/>
        </p:nvSpPr>
        <p:spPr>
          <a:xfrm>
            <a:off x="2160000" y="4742776"/>
            <a:ext cx="46920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흐림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3"/>
          <p:cNvSpPr txBox="1"/>
          <p:nvPr/>
        </p:nvSpPr>
        <p:spPr>
          <a:xfrm>
            <a:off x="2160000" y="3579761"/>
            <a:ext cx="720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불쾌지수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3"/>
          <p:cNvSpPr txBox="1"/>
          <p:nvPr/>
        </p:nvSpPr>
        <p:spPr>
          <a:xfrm>
            <a:off x="2160000" y="6073045"/>
            <a:ext cx="540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태풍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0000" y="5573345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63"/>
          <p:cNvCxnSpPr/>
          <p:nvPr/>
        </p:nvCxnSpPr>
        <p:spPr>
          <a:xfrm>
            <a:off x="1800000" y="2838649"/>
            <a:ext cx="9000000" cy="0"/>
          </a:xfrm>
          <a:prstGeom prst="straightConnector1">
            <a:avLst/>
          </a:prstGeom>
          <a:noFill/>
          <a:ln w="9525" cap="flat" cmpd="sng">
            <a:solidFill>
              <a:srgbClr val="024B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6" name="Google Shape;1126;p63"/>
          <p:cNvCxnSpPr/>
          <p:nvPr/>
        </p:nvCxnSpPr>
        <p:spPr>
          <a:xfrm>
            <a:off x="1800000" y="5363548"/>
            <a:ext cx="9000000" cy="0"/>
          </a:xfrm>
          <a:prstGeom prst="straightConnector1">
            <a:avLst/>
          </a:prstGeom>
          <a:noFill/>
          <a:ln w="9525" cap="flat" cmpd="sng">
            <a:solidFill>
              <a:srgbClr val="024B8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27" name="Google Shape;1127;p63"/>
          <p:cNvGrpSpPr/>
          <p:nvPr/>
        </p:nvGrpSpPr>
        <p:grpSpPr>
          <a:xfrm>
            <a:off x="2880000" y="1854857"/>
            <a:ext cx="7920000" cy="738671"/>
            <a:chOff x="1648611" y="1559825"/>
            <a:chExt cx="7920000" cy="2000400"/>
          </a:xfrm>
        </p:grpSpPr>
        <p:sp>
          <p:nvSpPr>
            <p:cNvPr id="1128" name="Google Shape;1128;p63"/>
            <p:cNvSpPr txBox="1"/>
            <p:nvPr/>
          </p:nvSpPr>
          <p:spPr>
            <a:xfrm>
              <a:off x="1648611" y="1559825"/>
              <a:ext cx="453970" cy="1000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63"/>
            <p:cNvSpPr txBox="1"/>
            <p:nvPr/>
          </p:nvSpPr>
          <p:spPr>
            <a:xfrm>
              <a:off x="2368611" y="1559825"/>
              <a:ext cx="7200000" cy="20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b="1">
                  <a:solidFill>
                    <a:srgbClr val="3C4043"/>
                  </a:solidFill>
                  <a:highlight>
                    <a:srgbClr val="FFFFFF"/>
                  </a:highlight>
                </a:rPr>
                <a:t>기온과 주가 지수의 증감률은 2010년 이전에는 기온이 올라갈 수록 조금씩 상승세를 보이고 2011년 이후부터는 기온이 올라갈 수록 전체적으로 하락세를 보인다. 하지만 그 차이가 의미 있을 정도로 크지 않아 기온과 주가와는 큰 관련이 없어 보인다.</a:t>
              </a:r>
              <a:endParaRPr b="1">
                <a:solidFill>
                  <a:srgbClr val="3C4043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1130" name="Google Shape;1130;p63"/>
          <p:cNvGrpSpPr/>
          <p:nvPr/>
        </p:nvGrpSpPr>
        <p:grpSpPr>
          <a:xfrm>
            <a:off x="2880000" y="4293470"/>
            <a:ext cx="7920000" cy="962207"/>
            <a:chOff x="3492911" y="1487103"/>
            <a:chExt cx="7920000" cy="2605759"/>
          </a:xfrm>
        </p:grpSpPr>
        <p:sp>
          <p:nvSpPr>
            <p:cNvPr id="1131" name="Google Shape;1131;p63"/>
            <p:cNvSpPr txBox="1"/>
            <p:nvPr/>
          </p:nvSpPr>
          <p:spPr>
            <a:xfrm>
              <a:off x="3492911" y="1487103"/>
              <a:ext cx="453970" cy="1000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63"/>
            <p:cNvSpPr txBox="1"/>
            <p:nvPr/>
          </p:nvSpPr>
          <p:spPr>
            <a:xfrm>
              <a:off x="4212911" y="1509039"/>
              <a:ext cx="7200000" cy="2583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2010년 전후로 분석해본 결과,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2010년까지의 주가지수의 증감률은 구름양이 많아질 수록 하락하는 경향을 보이는 반면,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스마트폰이 보급되기 시작한 2011년 이후부터는 전운량에 크게 영향을 받지 않는 것으로 보인다 .</a:t>
              </a:r>
              <a:endParaRPr/>
            </a:p>
          </p:txBody>
        </p:sp>
      </p:grpSp>
      <p:grpSp>
        <p:nvGrpSpPr>
          <p:cNvPr id="1133" name="Google Shape;1133;p63"/>
          <p:cNvGrpSpPr/>
          <p:nvPr/>
        </p:nvGrpSpPr>
        <p:grpSpPr>
          <a:xfrm>
            <a:off x="2880000" y="5568863"/>
            <a:ext cx="7920000" cy="523207"/>
            <a:chOff x="3492911" y="1477555"/>
            <a:chExt cx="7920000" cy="1416900"/>
          </a:xfrm>
        </p:grpSpPr>
        <p:sp>
          <p:nvSpPr>
            <p:cNvPr id="1134" name="Google Shape;1134;p63"/>
            <p:cNvSpPr txBox="1"/>
            <p:nvPr/>
          </p:nvSpPr>
          <p:spPr>
            <a:xfrm>
              <a:off x="3492911" y="1478985"/>
              <a:ext cx="453970" cy="1000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3"/>
            <p:cNvSpPr txBox="1"/>
            <p:nvPr/>
          </p:nvSpPr>
          <p:spPr>
            <a:xfrm>
              <a:off x="4212911" y="1477555"/>
              <a:ext cx="7200000" cy="14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b="1">
                  <a:solidFill>
                    <a:schemeClr val="dk1"/>
                  </a:solidFill>
                </a:rPr>
                <a:t>전체, 그리고 스마트폰이 보급되기 시작한 2010년 기준으로 봤을 때, 큰 차이는 없는 것 같다.</a:t>
              </a:r>
              <a:endParaRPr/>
            </a:p>
          </p:txBody>
        </p:sp>
      </p:grpSp>
      <p:cxnSp>
        <p:nvCxnSpPr>
          <p:cNvPr id="1136" name="Google Shape;1136;p63"/>
          <p:cNvCxnSpPr/>
          <p:nvPr/>
        </p:nvCxnSpPr>
        <p:spPr>
          <a:xfrm>
            <a:off x="1800000" y="4078388"/>
            <a:ext cx="9000000" cy="0"/>
          </a:xfrm>
          <a:prstGeom prst="straightConnector1">
            <a:avLst/>
          </a:prstGeom>
          <a:noFill/>
          <a:ln w="9525" cap="flat" cmpd="sng">
            <a:solidFill>
              <a:srgbClr val="024B8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37" name="Google Shape;1137;p63"/>
          <p:cNvGrpSpPr/>
          <p:nvPr/>
        </p:nvGrpSpPr>
        <p:grpSpPr>
          <a:xfrm>
            <a:off x="2880000" y="3053177"/>
            <a:ext cx="7920000" cy="769547"/>
            <a:chOff x="3530181" y="1355711"/>
            <a:chExt cx="7920000" cy="2083800"/>
          </a:xfrm>
        </p:grpSpPr>
        <p:sp>
          <p:nvSpPr>
            <p:cNvPr id="1138" name="Google Shape;1138;p63"/>
            <p:cNvSpPr txBox="1"/>
            <p:nvPr/>
          </p:nvSpPr>
          <p:spPr>
            <a:xfrm>
              <a:off x="3530181" y="1373430"/>
              <a:ext cx="453970" cy="1000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63"/>
            <p:cNvSpPr txBox="1"/>
            <p:nvPr/>
          </p:nvSpPr>
          <p:spPr>
            <a:xfrm>
              <a:off x="4250181" y="1355711"/>
              <a:ext cx="7200000" cy="20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b="1">
                  <a:solidFill>
                    <a:schemeClr val="dk1"/>
                  </a:solidFill>
                </a:rPr>
                <a:t>불쾌지수는 결국 기온과 습도에서 파생된 변수라 기온의 결과와 비슷하게 나올 수 밖에 없다고 판단된다. 그래서 기온과 마찬가지로 불쾌지수역시 주과와는 큰 관련이 없어 보인다. </a:t>
              </a:r>
              <a: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pic>
        <p:nvPicPr>
          <p:cNvPr id="1140" name="Google Shape;1140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60000" y="1854857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63"/>
          <p:cNvSpPr txBox="1"/>
          <p:nvPr/>
        </p:nvSpPr>
        <p:spPr>
          <a:xfrm>
            <a:off x="2160000" y="2389299"/>
            <a:ext cx="49955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기온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43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43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9" name="Google Shape;1149;p43"/>
          <p:cNvGrpSpPr/>
          <p:nvPr/>
        </p:nvGrpSpPr>
        <p:grpSpPr>
          <a:xfrm>
            <a:off x="360000" y="862125"/>
            <a:ext cx="4652444" cy="2488830"/>
            <a:chOff x="-3018232" y="704317"/>
            <a:chExt cx="5704609" cy="1483147"/>
          </a:xfrm>
        </p:grpSpPr>
        <p:sp>
          <p:nvSpPr>
            <p:cNvPr id="1150" name="Google Shape;1150;p43"/>
            <p:cNvSpPr txBox="1"/>
            <p:nvPr/>
          </p:nvSpPr>
          <p:spPr>
            <a:xfrm>
              <a:off x="-943191" y="704317"/>
              <a:ext cx="1694679" cy="311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5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3"/>
            <p:cNvSpPr txBox="1"/>
            <p:nvPr/>
          </p:nvSpPr>
          <p:spPr>
            <a:xfrm>
              <a:off x="-3018232" y="1692280"/>
              <a:ext cx="5704609" cy="495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 마무리</a:t>
              </a: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2" name="Google Shape;1152;p43"/>
          <p:cNvGrpSpPr/>
          <p:nvPr/>
        </p:nvGrpSpPr>
        <p:grpSpPr>
          <a:xfrm>
            <a:off x="6480000" y="2700000"/>
            <a:ext cx="3249929" cy="523220"/>
            <a:chOff x="1191929" y="2733040"/>
            <a:chExt cx="3249929" cy="523220"/>
          </a:xfrm>
        </p:grpSpPr>
        <p:sp>
          <p:nvSpPr>
            <p:cNvPr id="1153" name="Google Shape;1153;p43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3"/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 후기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5" name="Google Shape;1155;p43"/>
          <p:cNvGrpSpPr/>
          <p:nvPr/>
        </p:nvGrpSpPr>
        <p:grpSpPr>
          <a:xfrm>
            <a:off x="6480000" y="3780000"/>
            <a:ext cx="1808828" cy="523220"/>
            <a:chOff x="1191929" y="2733040"/>
            <a:chExt cx="1808828" cy="523220"/>
          </a:xfrm>
        </p:grpSpPr>
        <p:sp>
          <p:nvSpPr>
            <p:cNvPr id="1156" name="Google Shape;1156;p43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3"/>
            <p:cNvSpPr txBox="1"/>
            <p:nvPr/>
          </p:nvSpPr>
          <p:spPr>
            <a:xfrm>
              <a:off x="1976118" y="2733040"/>
              <a:ext cx="10246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58" name="Google Shape;1158;p43"/>
          <p:cNvCxnSpPr/>
          <p:nvPr/>
        </p:nvCxnSpPr>
        <p:spPr>
          <a:xfrm>
            <a:off x="6088912" y="2340000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9" name="Google Shape;1159;p43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44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5" name="Google Shape;1165;p4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44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프로젝트 후기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7" name="Google Shape;1167;p44"/>
          <p:cNvGrpSpPr/>
          <p:nvPr/>
        </p:nvGrpSpPr>
        <p:grpSpPr>
          <a:xfrm>
            <a:off x="1723591" y="1430510"/>
            <a:ext cx="9000000" cy="932964"/>
            <a:chOff x="1186299" y="1595120"/>
            <a:chExt cx="9037200" cy="1206301"/>
          </a:xfrm>
        </p:grpSpPr>
        <p:sp>
          <p:nvSpPr>
            <p:cNvPr id="1168" name="Google Shape;1168;p44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4"/>
            <p:cNvSpPr txBox="1"/>
            <p:nvPr/>
          </p:nvSpPr>
          <p:spPr>
            <a:xfrm>
              <a:off x="1319700" y="1934198"/>
              <a:ext cx="880789" cy="477538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임채건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4"/>
            <p:cNvSpPr txBox="1"/>
            <p:nvPr/>
          </p:nvSpPr>
          <p:spPr>
            <a:xfrm>
              <a:off x="2687799" y="1652399"/>
              <a:ext cx="7146062" cy="11490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900" b="1" dirty="0">
                  <a:solidFill>
                    <a:srgbClr val="FFFFFF"/>
                  </a:solidFill>
                </a:rPr>
                <a:t>실력이 부족해서 데이터를 수집하는 과정부터도 어려웠고, 수집한 데이터를 데이터베이스에 저장하는 과정, 그리고 데이터를 가공하는 전처리부분까지 팀원분들이 정말 많이 </a:t>
              </a:r>
              <a:r>
                <a:rPr lang="ko-KR" sz="900" b="1" dirty="0" err="1">
                  <a:solidFill>
                    <a:srgbClr val="FFFFFF"/>
                  </a:solidFill>
                </a:rPr>
                <a:t>도와주셨습니다</a:t>
              </a:r>
              <a:r>
                <a:rPr lang="ko-KR" sz="900" b="1" dirty="0">
                  <a:solidFill>
                    <a:srgbClr val="FFFFFF"/>
                  </a:solidFill>
                </a:rPr>
                <a:t>.</a:t>
              </a:r>
              <a:endParaRPr sz="900" b="1" dirty="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900" b="1" dirty="0">
                  <a:solidFill>
                    <a:srgbClr val="FFFFFF"/>
                  </a:solidFill>
                </a:rPr>
                <a:t>중간에 팀장분이 나가면서 의욕이 저하되는 시기가 있었지만, 개의치 않고 프로젝트를 완성시켜 나가는 팀원들을 보며 덕분에 저도 끝까지 포기하지 않고 완료할 수 있었던 것 같습니다.</a:t>
              </a:r>
              <a:endParaRPr sz="900" b="1" dirty="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900" b="1" dirty="0">
                  <a:solidFill>
                    <a:srgbClr val="FFFFFF"/>
                  </a:solidFill>
                </a:rPr>
                <a:t>제 부족한 부분들을 진단할 수 있었고, 더 열심히 </a:t>
              </a:r>
              <a:r>
                <a:rPr lang="ko-KR" sz="900" b="1" dirty="0" err="1">
                  <a:solidFill>
                    <a:srgbClr val="FFFFFF"/>
                  </a:solidFill>
                </a:rPr>
                <a:t>공부해야겠다는</a:t>
              </a:r>
              <a:r>
                <a:rPr lang="ko-KR" sz="900" b="1" dirty="0">
                  <a:solidFill>
                    <a:srgbClr val="FFFFFF"/>
                  </a:solidFill>
                </a:rPr>
                <a:t> 의지가 생긴 프로젝트 경험이었습니다.</a:t>
              </a:r>
              <a:endParaRPr sz="900" b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172" name="Google Shape;1172;p44"/>
          <p:cNvGrpSpPr/>
          <p:nvPr/>
        </p:nvGrpSpPr>
        <p:grpSpPr>
          <a:xfrm>
            <a:off x="1723610" y="2690496"/>
            <a:ext cx="9000147" cy="893814"/>
            <a:chOff x="1186299" y="1595120"/>
            <a:chExt cx="9037200" cy="1155694"/>
          </a:xfrm>
        </p:grpSpPr>
        <p:sp>
          <p:nvSpPr>
            <p:cNvPr id="1173" name="Google Shape;1173;p44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4"/>
            <p:cNvSpPr txBox="1"/>
            <p:nvPr/>
          </p:nvSpPr>
          <p:spPr>
            <a:xfrm>
              <a:off x="1667730" y="1677973"/>
              <a:ext cx="184800" cy="1001400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4"/>
            <p:cNvSpPr txBox="1"/>
            <p:nvPr/>
          </p:nvSpPr>
          <p:spPr>
            <a:xfrm>
              <a:off x="2681885" y="1729836"/>
              <a:ext cx="6998700" cy="955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데이터 자체의 한계로 인해 좀 더 다양한 분석을 하면서 한계를 </a:t>
              </a:r>
              <a:r>
                <a:rPr lang="ko-KR" altLang="en-US" b="1" i="0" u="none" strike="noStrike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보완할만한</a:t>
              </a:r>
              <a:r>
                <a:rPr lang="ko-KR" altLang="en-US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 방법을 찾아보고 싶었지만</a:t>
              </a:r>
              <a:r>
                <a:rPr lang="en-US" altLang="ko-KR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lang="ko-KR" altLang="en-US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다양한 한계로 인하여 충분한 분석을 행하지 못해 아쉽습니다</a:t>
              </a:r>
              <a:r>
                <a:rPr lang="en-US" altLang="ko-KR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. </a:t>
              </a:r>
              <a:r>
                <a:rPr lang="ko-KR" altLang="en-US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그래도 남은 팀원들끼리 열심히 해서 마무리 지을 수 있어서 다행이라고 생각합니다</a:t>
              </a:r>
              <a:r>
                <a:rPr lang="en-US" altLang="ko-KR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.</a:t>
              </a:r>
              <a:endParaRPr lang="ko-KR" altLang="en-US" b="0" dirty="0">
                <a:effectLst/>
              </a:endParaRPr>
            </a:p>
          </p:txBody>
        </p:sp>
      </p:grpSp>
      <p:grpSp>
        <p:nvGrpSpPr>
          <p:cNvPr id="1177" name="Google Shape;1177;p44"/>
          <p:cNvGrpSpPr/>
          <p:nvPr/>
        </p:nvGrpSpPr>
        <p:grpSpPr>
          <a:xfrm>
            <a:off x="1723591" y="3950510"/>
            <a:ext cx="9000000" cy="893824"/>
            <a:chOff x="1186299" y="1595120"/>
            <a:chExt cx="9037200" cy="1155694"/>
          </a:xfrm>
        </p:grpSpPr>
        <p:sp>
          <p:nvSpPr>
            <p:cNvPr id="1178" name="Google Shape;1178;p44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4"/>
            <p:cNvSpPr txBox="1"/>
            <p:nvPr/>
          </p:nvSpPr>
          <p:spPr>
            <a:xfrm>
              <a:off x="1667730" y="1684161"/>
              <a:ext cx="184731" cy="1001330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4"/>
            <p:cNvSpPr txBox="1"/>
            <p:nvPr/>
          </p:nvSpPr>
          <p:spPr>
            <a:xfrm>
              <a:off x="2681928" y="1730469"/>
              <a:ext cx="7248900" cy="955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처음 접해보는 것들이 많아서 어려웠지만 조원 분들이 잘 </a:t>
              </a:r>
              <a:r>
                <a:rPr lang="ko-KR" altLang="en-US" b="1" i="0" u="none" strike="noStrike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도와주시고</a:t>
              </a:r>
              <a:r>
                <a:rPr lang="ko-KR" altLang="en-US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 서로 협력을 열심히 해 주셔서 잘 마무리 짓게 된 것 같습니다</a:t>
              </a:r>
              <a:r>
                <a:rPr lang="en-US" altLang="ko-KR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. </a:t>
              </a:r>
              <a:r>
                <a:rPr lang="ko-KR" altLang="en-US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기획 단계에서 생각한 만큼의 </a:t>
              </a:r>
              <a:r>
                <a:rPr lang="ko-KR" altLang="en-US" b="1" i="0" u="none" strike="noStrike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의미있는</a:t>
              </a:r>
              <a:r>
                <a:rPr lang="ko-KR" altLang="en-US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 결과는 나오지 않아서 아쉽지만 그 자체로도 의미가 있는 조별 </a:t>
              </a:r>
              <a:r>
                <a:rPr lang="ko-KR" altLang="en-US" b="1" i="0" u="none" strike="noStrike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활동이였던</a:t>
              </a:r>
              <a:r>
                <a:rPr lang="ko-KR" altLang="en-US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 것 같습니다</a:t>
              </a:r>
              <a:r>
                <a:rPr lang="en-US" altLang="ko-KR" b="1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</a:rPr>
                <a:t>. </a:t>
              </a:r>
              <a:endParaRPr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1182" name="Google Shape;1182;p44"/>
          <p:cNvSpPr txBox="1"/>
          <p:nvPr/>
        </p:nvSpPr>
        <p:spPr>
          <a:xfrm>
            <a:off x="1856444" y="2952756"/>
            <a:ext cx="877163" cy="369332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조세익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44"/>
          <p:cNvSpPr txBox="1"/>
          <p:nvPr/>
        </p:nvSpPr>
        <p:spPr>
          <a:xfrm>
            <a:off x="1971859" y="4221928"/>
            <a:ext cx="646332" cy="369332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조휘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44"/>
          <p:cNvSpPr txBox="1"/>
          <p:nvPr/>
        </p:nvSpPr>
        <p:spPr>
          <a:xfrm>
            <a:off x="1856419" y="5472704"/>
            <a:ext cx="877200" cy="3693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한상준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44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6" name="Google Shape;1186;p44"/>
          <p:cNvGrpSpPr/>
          <p:nvPr/>
        </p:nvGrpSpPr>
        <p:grpSpPr>
          <a:xfrm>
            <a:off x="1720708" y="5210494"/>
            <a:ext cx="9029896" cy="909566"/>
            <a:chOff x="1156527" y="1574658"/>
            <a:chExt cx="9067071" cy="1176062"/>
          </a:xfrm>
        </p:grpSpPr>
        <p:sp>
          <p:nvSpPr>
            <p:cNvPr id="1187" name="Google Shape;1187;p44"/>
            <p:cNvSpPr/>
            <p:nvPr/>
          </p:nvSpPr>
          <p:spPr>
            <a:xfrm>
              <a:off x="1156527" y="1574658"/>
              <a:ext cx="1155600" cy="1155600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lt1"/>
                  </a:solidFill>
                </a:rPr>
                <a:t>한상준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2570598" y="1595120"/>
              <a:ext cx="7653000" cy="1155600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4"/>
            <p:cNvSpPr txBox="1"/>
            <p:nvPr/>
          </p:nvSpPr>
          <p:spPr>
            <a:xfrm>
              <a:off x="2908300" y="1849800"/>
              <a:ext cx="286800" cy="835800"/>
            </a:xfrm>
            <a:prstGeom prst="rect">
              <a:avLst/>
            </a:prstGeom>
            <a:solidFill>
              <a:srgbClr val="A8C4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0" name="Google Shape;1190;p44"/>
          <p:cNvSpPr txBox="1"/>
          <p:nvPr/>
        </p:nvSpPr>
        <p:spPr>
          <a:xfrm>
            <a:off x="3218831" y="5252157"/>
            <a:ext cx="7290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경험도 없고 생소해서 시간을 꽤 많이 투자한 것 같습니다</a:t>
            </a:r>
            <a:r>
              <a:rPr lang="en-US" altLang="ko-KR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신선한 주제인 만큼 어떤 데이터를 사용할지</a:t>
            </a:r>
            <a:r>
              <a:rPr lang="en-US" altLang="ko-KR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어떤 내용이 필요한지 조금이나마 느끼게 되었습니다</a:t>
            </a:r>
            <a:r>
              <a:rPr lang="en-US" altLang="ko-KR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중간에 조장이 나가서 방향을 잡는데 어려움을 겪었지만 조원 분들의 도움을 받아 마무리할 수 있었습니다</a:t>
            </a:r>
            <a:r>
              <a:rPr lang="en-US" altLang="ko-KR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제가 봐도 엉성하고 많이 부족하지만</a:t>
            </a:r>
            <a:r>
              <a:rPr lang="en-US" altLang="ko-KR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주말 밤까지 시간을 들여서 열심히 한 것에 만족합니다</a:t>
            </a:r>
            <a:r>
              <a:rPr lang="en-US" altLang="ko-KR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좋은 경험이었습니다</a:t>
            </a:r>
            <a:r>
              <a:rPr lang="en-US" altLang="ko-KR" sz="12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200" b="0" dirty="0">
              <a:effectLst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5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4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프로젝트 후기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45"/>
          <p:cNvSpPr/>
          <p:nvPr/>
        </p:nvSpPr>
        <p:spPr>
          <a:xfrm>
            <a:off x="0" y="975361"/>
            <a:ext cx="12192000" cy="5882542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45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9" name="Google Shape;1199;p45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0" name="Google Shape;1200;p45"/>
          <p:cNvSpPr txBox="1"/>
          <p:nvPr/>
        </p:nvSpPr>
        <p:spPr>
          <a:xfrm>
            <a:off x="4036803" y="2742082"/>
            <a:ext cx="41184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ko-KR" sz="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8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46"/>
          <p:cNvSpPr txBox="1"/>
          <p:nvPr/>
        </p:nvSpPr>
        <p:spPr>
          <a:xfrm>
            <a:off x="-1" y="3429000"/>
            <a:ext cx="121920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 사 합 니 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46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46"/>
          <p:cNvSpPr txBox="1"/>
          <p:nvPr/>
        </p:nvSpPr>
        <p:spPr>
          <a:xfrm>
            <a:off x="3502981" y="2354813"/>
            <a:ext cx="532959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내일주식시장은맑겠조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0" y="0"/>
            <a:ext cx="5012946" cy="6857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478118" y="349701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36"/>
          <p:cNvGrpSpPr/>
          <p:nvPr/>
        </p:nvGrpSpPr>
        <p:grpSpPr>
          <a:xfrm>
            <a:off x="612000" y="862125"/>
            <a:ext cx="4052265" cy="2488830"/>
            <a:chOff x="-2709242" y="704317"/>
            <a:chExt cx="4968698" cy="1483147"/>
          </a:xfrm>
        </p:grpSpPr>
        <p:sp>
          <p:nvSpPr>
            <p:cNvPr id="180" name="Google Shape;180;p36"/>
            <p:cNvSpPr txBox="1"/>
            <p:nvPr/>
          </p:nvSpPr>
          <p:spPr>
            <a:xfrm>
              <a:off x="-943191" y="704317"/>
              <a:ext cx="1694679" cy="311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 2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6"/>
            <p:cNvSpPr txBox="1"/>
            <p:nvPr/>
          </p:nvSpPr>
          <p:spPr>
            <a:xfrm>
              <a:off x="-2709242" y="1692280"/>
              <a:ext cx="4968698" cy="495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수집</a:t>
              </a: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2" name="Google Shape;182;p36"/>
          <p:cNvCxnSpPr/>
          <p:nvPr/>
        </p:nvCxnSpPr>
        <p:spPr>
          <a:xfrm>
            <a:off x="6088912" y="2340000"/>
            <a:ext cx="0" cy="27802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3" name="Google Shape;183;p36"/>
          <p:cNvGrpSpPr/>
          <p:nvPr/>
        </p:nvGrpSpPr>
        <p:grpSpPr>
          <a:xfrm>
            <a:off x="6480000" y="2700000"/>
            <a:ext cx="4221348" cy="523220"/>
            <a:chOff x="1191929" y="2733040"/>
            <a:chExt cx="4221348" cy="523220"/>
          </a:xfrm>
        </p:grpSpPr>
        <p:sp>
          <p:nvSpPr>
            <p:cNvPr id="184" name="Google Shape;184;p36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6"/>
            <p:cNvSpPr txBox="1"/>
            <p:nvPr/>
          </p:nvSpPr>
          <p:spPr>
            <a:xfrm>
              <a:off x="1976118" y="2733040"/>
              <a:ext cx="343715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출처 및 크기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36"/>
          <p:cNvGrpSpPr/>
          <p:nvPr/>
        </p:nvGrpSpPr>
        <p:grpSpPr>
          <a:xfrm>
            <a:off x="6480000" y="3780000"/>
            <a:ext cx="2890856" cy="523220"/>
            <a:chOff x="1191929" y="2733040"/>
            <a:chExt cx="2890856" cy="523220"/>
          </a:xfrm>
        </p:grpSpPr>
        <p:sp>
          <p:nvSpPr>
            <p:cNvPr id="187" name="Google Shape;187;p36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6"/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36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/>
          <p:nvPr/>
        </p:nvSpPr>
        <p:spPr>
          <a:xfrm>
            <a:off x="-2" y="975361"/>
            <a:ext cx="12192000" cy="5882639"/>
          </a:xfrm>
          <a:prstGeom prst="rect">
            <a:avLst/>
          </a:prstGeom>
          <a:solidFill>
            <a:srgbClr val="A8C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BBD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3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0049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3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 flipH="1">
            <a:off x="1005840" y="174504"/>
            <a:ext cx="44424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출처 및 크기</a:t>
            </a:r>
            <a:endParaRPr sz="3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900000" y="2160000"/>
            <a:ext cx="10485119" cy="2564340"/>
          </a:xfrm>
          <a:prstGeom prst="bracketPair">
            <a:avLst>
              <a:gd name="adj" fmla="val 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1" name="Google Shape;221;p37"/>
          <p:cNvGraphicFramePr/>
          <p:nvPr>
            <p:extLst>
              <p:ext uri="{D42A27DB-BD31-4B8C-83A1-F6EECF244321}">
                <p14:modId xmlns:p14="http://schemas.microsoft.com/office/powerpoint/2010/main" val="3706138595"/>
              </p:ext>
            </p:extLst>
          </p:nvPr>
        </p:nvGraphicFramePr>
        <p:xfrm>
          <a:off x="2089803" y="2329150"/>
          <a:ext cx="8127975" cy="219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2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7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주가 데이터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KOSIS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5181rows </a:t>
                      </a:r>
                      <a:r>
                        <a:rPr lang="ko-KR" sz="1800" b="1" u="none" strike="noStrike" cap="none" dirty="0" err="1">
                          <a:solidFill>
                            <a:schemeClr val="lt1"/>
                          </a:solidFill>
                        </a:rPr>
                        <a:t>x</a:t>
                      </a: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 7columns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2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기온 데이터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기상청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7670rows </a:t>
                      </a:r>
                      <a:r>
                        <a:rPr lang="ko-KR" sz="1800" b="1" u="none" strike="noStrike" cap="none" dirty="0" err="1">
                          <a:solidFill>
                            <a:schemeClr val="lt1"/>
                          </a:solidFill>
                        </a:rPr>
                        <a:t>x</a:t>
                      </a: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 5columns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습도 데이터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기상청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7670rows </a:t>
                      </a:r>
                      <a:r>
                        <a:rPr lang="ko-KR" sz="1800" b="1" u="none" strike="noStrike" cap="none" dirty="0" err="1">
                          <a:solidFill>
                            <a:schemeClr val="lt1"/>
                          </a:solidFill>
                        </a:rPr>
                        <a:t>x</a:t>
                      </a: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 5columns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흐림 데이터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기상청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7670rows </a:t>
                      </a:r>
                      <a:r>
                        <a:rPr lang="ko-KR" sz="1800" b="1" u="none" strike="noStrike" cap="none" dirty="0" err="1">
                          <a:solidFill>
                            <a:schemeClr val="lt1"/>
                          </a:solidFill>
                        </a:rPr>
                        <a:t>x</a:t>
                      </a: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 5columns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solidFill>
                            <a:schemeClr val="bg1"/>
                          </a:solidFill>
                          <a:latin typeface="나눔스퀘어 ExtraBold"/>
                        </a:rPr>
                        <a:t>강수량 데이터</a:t>
                      </a: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solidFill>
                            <a:schemeClr val="bg1"/>
                          </a:solidFill>
                          <a:latin typeface="나눔스퀘어 ExtraBold"/>
                        </a:rPr>
                        <a:t>기상청</a:t>
                      </a: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 dirty="0">
                          <a:solidFill>
                            <a:schemeClr val="lt1"/>
                          </a:solidFill>
                        </a:rPr>
                        <a:t>7670rows x 3columns</a:t>
                      </a: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solidFill>
                            <a:schemeClr val="bg1"/>
                          </a:solidFill>
                          <a:latin typeface="나눔스퀘어 ExtraBold"/>
                        </a:rPr>
                        <a:t>태풍 데이터</a:t>
                      </a: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solidFill>
                            <a:schemeClr val="bg1"/>
                          </a:solidFill>
                          <a:latin typeface="나눔스퀘어 ExtraBold"/>
                        </a:rPr>
                        <a:t>기상청</a:t>
                      </a: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 dirty="0">
                          <a:solidFill>
                            <a:schemeClr val="lt1"/>
                          </a:solidFill>
                        </a:rPr>
                        <a:t>  576rows x 6columns</a:t>
                      </a:r>
                    </a:p>
                  </a:txBody>
                  <a:tcPr marL="91450" marR="91450" marT="45725" marB="457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724249"/>
                  </a:ext>
                </a:extLst>
              </a:tr>
            </a:tbl>
          </a:graphicData>
        </a:graphic>
      </p:graphicFrame>
      <p:sp>
        <p:nvSpPr>
          <p:cNvPr id="222" name="Google Shape;222;p37"/>
          <p:cNvSpPr txBox="1"/>
          <p:nvPr/>
        </p:nvSpPr>
        <p:spPr>
          <a:xfrm>
            <a:off x="1980000" y="5400000"/>
            <a:ext cx="83475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KOSIS (국가통계포털) – 주식시장(일별)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기상청 기상자료 개방포털 – 종관기상관측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7"/>
          <p:cNvSpPr/>
          <p:nvPr/>
        </p:nvSpPr>
        <p:spPr>
          <a:xfrm>
            <a:off x="1800000" y="5472000"/>
            <a:ext cx="8567166" cy="384335"/>
          </a:xfrm>
          <a:prstGeom prst="bracketPair">
            <a:avLst>
              <a:gd name="adj" fmla="val 0"/>
            </a:avLst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g117e2dfcd2e_6_4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0" name="Google Shape;210;g117e2dfcd2e_6_47"/>
          <p:cNvSpPr txBox="1"/>
          <p:nvPr/>
        </p:nvSpPr>
        <p:spPr>
          <a:xfrm>
            <a:off x="162560" y="159116"/>
            <a:ext cx="84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600" b="1" i="0" u="none" strike="noStrike" cap="none">
              <a:solidFill>
                <a:srgbClr val="002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17e2dfcd2e_6_47"/>
          <p:cNvSpPr txBox="1"/>
          <p:nvPr/>
        </p:nvSpPr>
        <p:spPr>
          <a:xfrm flipH="1">
            <a:off x="1005722" y="174504"/>
            <a:ext cx="73762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데이터 –  </a:t>
            </a:r>
            <a:r>
              <a:rPr lang="ko-KR" sz="2000" b="1" i="0" u="none" strike="noStrike" cap="none">
                <a:solidFill>
                  <a:srgbClr val="002540"/>
                </a:solidFill>
                <a:latin typeface="Arial"/>
                <a:ea typeface="Arial"/>
                <a:cs typeface="Arial"/>
                <a:sym typeface="Arial"/>
              </a:rPr>
              <a:t>일별 주가 데이터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17e2dfcd2e_6_47"/>
          <p:cNvSpPr/>
          <p:nvPr/>
        </p:nvSpPr>
        <p:spPr>
          <a:xfrm>
            <a:off x="0" y="6575307"/>
            <a:ext cx="121920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내일주식시장은맑겠조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17e2dfcd2e_6_47"/>
          <p:cNvSpPr txBox="1"/>
          <p:nvPr/>
        </p:nvSpPr>
        <p:spPr>
          <a:xfrm>
            <a:off x="702425" y="1254325"/>
            <a:ext cx="62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117e2dfcd2e_6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43500"/>
            <a:ext cx="11887201" cy="460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17e2dfcd2e_6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54200" y="5364575"/>
            <a:ext cx="855320" cy="4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2235</Words>
  <Application>Microsoft Office PowerPoint</Application>
  <PresentationFormat>와이드스크린</PresentationFormat>
  <Paragraphs>588</Paragraphs>
  <Slides>65</Slides>
  <Notes>65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나눔스퀘어 ExtraBold</vt:lpstr>
      <vt:lpstr>Malgun Gothic</vt:lpstr>
      <vt:lpstr>Arial</vt:lpstr>
      <vt:lpstr>Courier New</vt:lpstr>
      <vt:lpstr>Office 테마</vt:lpstr>
      <vt:lpstr>비트맵 이미지</vt:lpstr>
      <vt:lpstr>Paint.Picture</vt:lpstr>
      <vt:lpstr>그림판 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co di</cp:lastModifiedBy>
  <cp:revision>8</cp:revision>
  <dcterms:created xsi:type="dcterms:W3CDTF">2019-12-23T00:32:35Z</dcterms:created>
  <dcterms:modified xsi:type="dcterms:W3CDTF">2022-03-07T06:22:33Z</dcterms:modified>
</cp:coreProperties>
</file>